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authors.xml" ContentType="application/vnd.ms-powerpoint.authors+xml"/>
  <Override PartName="/ppt/theme/theme1.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9" r:id="rId9"/>
    <p:sldId id="263" r:id="rId10"/>
    <p:sldId id="280" r:id="rId11"/>
    <p:sldId id="264" r:id="rId12"/>
    <p:sldId id="266" r:id="rId13"/>
    <p:sldId id="267" r:id="rId14"/>
    <p:sldId id="276" r:id="rId15"/>
    <p:sldId id="277" r:id="rId16"/>
    <p:sldId id="265" r:id="rId17"/>
    <p:sldId id="278" r:id="rId18"/>
    <p:sldId id="281" r:id="rId19"/>
    <p:sldId id="275" r:id="rId20"/>
    <p:sldId id="273"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F84F73-7F8B-CF4F-2C75-351B201ABC1F}" name="Peerzada, Omar" initials="PO" userId="S::Omar.Peerzada@kimley-horn.com::e2e99a6e-8d34-4db6-b927-140bb665adb8" providerId="AD"/>
  <p188:author id="{B6BB58FD-1938-193C-50FD-C8F69AB7FEB0}" name="Suarez, Ryan" initials="SR" userId="S::Ryan.Suarez@kimley-horn.com::d6e6f7cb-bbe1-4143-8f75-16d442be16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17F"/>
    <a:srgbClr val="FFFFFF"/>
    <a:srgbClr val="FDB7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varScale="1">
        <p:scale>
          <a:sx n="103" d="100"/>
          <a:sy n="103" d="100"/>
        </p:scale>
        <p:origin x="138" y="270"/>
      </p:cViewPr>
      <p:guideLst/>
    </p:cSldViewPr>
  </p:slideViewPr>
  <p:notesTextViewPr>
    <p:cViewPr>
      <p:scale>
        <a:sx n="1" d="1"/>
        <a:sy n="1" d="1"/>
      </p:scale>
      <p:origin x="0" y="0"/>
    </p:cViewPr>
  </p:notesTextViewPr>
  <p:sorterViewPr>
    <p:cViewPr>
      <p:scale>
        <a:sx n="120" d="100"/>
        <a:sy n="120" d="100"/>
      </p:scale>
      <p:origin x="0" y="-31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CF058-DDB0-4FF2-96BC-0CFC015EC865}" type="doc">
      <dgm:prSet loTypeId="urn:microsoft.com/office/officeart/2005/8/layout/venn1" loCatId="relationship" qsTypeId="urn:microsoft.com/office/officeart/2005/8/quickstyle/simple1" qsCatId="simple" csTypeId="urn:microsoft.com/office/officeart/2005/8/colors/accent1_2" csCatId="accent1" phldr="1"/>
      <dgm:spPr/>
    </dgm:pt>
    <dgm:pt modelId="{860B36A9-285D-438D-B34F-C6A0BAB6448B}">
      <dgm:prSet phldrT="[Text]" custT="1"/>
      <dgm:spPr>
        <a:solidFill>
          <a:srgbClr val="002060">
            <a:alpha val="50000"/>
          </a:srgbClr>
        </a:solidFill>
        <a:ln>
          <a:noFill/>
        </a:ln>
      </dgm:spPr>
      <dgm:t>
        <a:bodyPr/>
        <a:lstStyle/>
        <a:p>
          <a:r>
            <a:rPr lang="en-US" sz="2000" b="1" dirty="0"/>
            <a:t>In-Person</a:t>
          </a:r>
        </a:p>
      </dgm:t>
    </dgm:pt>
    <dgm:pt modelId="{C0B1CF55-EA10-4F6E-8700-5584BF00D4EF}" type="parTrans" cxnId="{F5EC3511-24CF-4B59-9A18-BA26D3C0F478}">
      <dgm:prSet/>
      <dgm:spPr/>
      <dgm:t>
        <a:bodyPr/>
        <a:lstStyle/>
        <a:p>
          <a:endParaRPr lang="en-US"/>
        </a:p>
      </dgm:t>
    </dgm:pt>
    <dgm:pt modelId="{4B6C02AD-6DD2-46D6-AF19-D523F12C9A7F}" type="sibTrans" cxnId="{F5EC3511-24CF-4B59-9A18-BA26D3C0F478}">
      <dgm:prSet/>
      <dgm:spPr/>
      <dgm:t>
        <a:bodyPr/>
        <a:lstStyle/>
        <a:p>
          <a:endParaRPr lang="en-US"/>
        </a:p>
      </dgm:t>
    </dgm:pt>
    <dgm:pt modelId="{2C15FC7C-F730-4733-8A12-9FB3DF616BFE}">
      <dgm:prSet phldrT="[Text]" custT="1"/>
      <dgm:spPr>
        <a:solidFill>
          <a:srgbClr val="FDB714">
            <a:alpha val="50000"/>
          </a:srgbClr>
        </a:solidFill>
      </dgm:spPr>
      <dgm:t>
        <a:bodyPr/>
        <a:lstStyle/>
        <a:p>
          <a:r>
            <a:rPr lang="en-US" sz="2000" b="1" dirty="0"/>
            <a:t>Virtual </a:t>
          </a:r>
        </a:p>
      </dgm:t>
    </dgm:pt>
    <dgm:pt modelId="{7BC2D0DC-91EB-455E-85B7-2B734A610CE6}" type="parTrans" cxnId="{0C838B47-2762-46D2-A229-8253FDB4EFC3}">
      <dgm:prSet/>
      <dgm:spPr/>
      <dgm:t>
        <a:bodyPr/>
        <a:lstStyle/>
        <a:p>
          <a:endParaRPr lang="en-US"/>
        </a:p>
      </dgm:t>
    </dgm:pt>
    <dgm:pt modelId="{354611DF-6E65-498C-A8C1-A5BE873DAEE7}" type="sibTrans" cxnId="{0C838B47-2762-46D2-A229-8253FDB4EFC3}">
      <dgm:prSet/>
      <dgm:spPr/>
      <dgm:t>
        <a:bodyPr/>
        <a:lstStyle/>
        <a:p>
          <a:endParaRPr lang="en-US"/>
        </a:p>
      </dgm:t>
    </dgm:pt>
    <dgm:pt modelId="{D2753363-9BE3-4AEC-A3F5-C04C5F9B3C2F}" type="pres">
      <dgm:prSet presAssocID="{265CF058-DDB0-4FF2-96BC-0CFC015EC865}" presName="compositeShape" presStyleCnt="0">
        <dgm:presLayoutVars>
          <dgm:chMax val="7"/>
          <dgm:dir/>
          <dgm:resizeHandles val="exact"/>
        </dgm:presLayoutVars>
      </dgm:prSet>
      <dgm:spPr/>
    </dgm:pt>
    <dgm:pt modelId="{D7C70290-21AD-442C-8D30-86DDDD917375}" type="pres">
      <dgm:prSet presAssocID="{860B36A9-285D-438D-B34F-C6A0BAB6448B}" presName="circ1" presStyleLbl="vennNode1" presStyleIdx="0" presStyleCnt="2" custLinFactNeighborX="-706" custLinFactNeighborY="888"/>
      <dgm:spPr/>
    </dgm:pt>
    <dgm:pt modelId="{53B3FBDB-3551-4B27-90DD-E1C217800E03}" type="pres">
      <dgm:prSet presAssocID="{860B36A9-285D-438D-B34F-C6A0BAB6448B}" presName="circ1Tx" presStyleLbl="revTx" presStyleIdx="0" presStyleCnt="0">
        <dgm:presLayoutVars>
          <dgm:chMax val="0"/>
          <dgm:chPref val="0"/>
          <dgm:bulletEnabled val="1"/>
        </dgm:presLayoutVars>
      </dgm:prSet>
      <dgm:spPr/>
    </dgm:pt>
    <dgm:pt modelId="{C293C65F-CB63-4627-95CE-A24CF0E1DA5B}" type="pres">
      <dgm:prSet presAssocID="{2C15FC7C-F730-4733-8A12-9FB3DF616BFE}" presName="circ2" presStyleLbl="vennNode1" presStyleIdx="1" presStyleCnt="2" custLinFactNeighborX="1919" custLinFactNeighborY="3325"/>
      <dgm:spPr/>
    </dgm:pt>
    <dgm:pt modelId="{867F2422-1EAD-48C1-9CA8-43CBABC3938A}" type="pres">
      <dgm:prSet presAssocID="{2C15FC7C-F730-4733-8A12-9FB3DF616BFE}" presName="circ2Tx" presStyleLbl="revTx" presStyleIdx="0" presStyleCnt="0">
        <dgm:presLayoutVars>
          <dgm:chMax val="0"/>
          <dgm:chPref val="0"/>
          <dgm:bulletEnabled val="1"/>
        </dgm:presLayoutVars>
      </dgm:prSet>
      <dgm:spPr/>
    </dgm:pt>
  </dgm:ptLst>
  <dgm:cxnLst>
    <dgm:cxn modelId="{EEB99300-509E-476A-9CD2-F52004AF32F8}" type="presOf" srcId="{2C15FC7C-F730-4733-8A12-9FB3DF616BFE}" destId="{C293C65F-CB63-4627-95CE-A24CF0E1DA5B}" srcOrd="0" destOrd="0" presId="urn:microsoft.com/office/officeart/2005/8/layout/venn1"/>
    <dgm:cxn modelId="{F5EC3511-24CF-4B59-9A18-BA26D3C0F478}" srcId="{265CF058-DDB0-4FF2-96BC-0CFC015EC865}" destId="{860B36A9-285D-438D-B34F-C6A0BAB6448B}" srcOrd="0" destOrd="0" parTransId="{C0B1CF55-EA10-4F6E-8700-5584BF00D4EF}" sibTransId="{4B6C02AD-6DD2-46D6-AF19-D523F12C9A7F}"/>
    <dgm:cxn modelId="{EB54CD16-3902-4EDF-B5B5-3A158E7694C8}" type="presOf" srcId="{265CF058-DDB0-4FF2-96BC-0CFC015EC865}" destId="{D2753363-9BE3-4AEC-A3F5-C04C5F9B3C2F}" srcOrd="0" destOrd="0" presId="urn:microsoft.com/office/officeart/2005/8/layout/venn1"/>
    <dgm:cxn modelId="{4212893B-21B7-4B3B-88AB-B8DA005DB660}" type="presOf" srcId="{860B36A9-285D-438D-B34F-C6A0BAB6448B}" destId="{53B3FBDB-3551-4B27-90DD-E1C217800E03}" srcOrd="1" destOrd="0" presId="urn:microsoft.com/office/officeart/2005/8/layout/venn1"/>
    <dgm:cxn modelId="{0C838B47-2762-46D2-A229-8253FDB4EFC3}" srcId="{265CF058-DDB0-4FF2-96BC-0CFC015EC865}" destId="{2C15FC7C-F730-4733-8A12-9FB3DF616BFE}" srcOrd="1" destOrd="0" parTransId="{7BC2D0DC-91EB-455E-85B7-2B734A610CE6}" sibTransId="{354611DF-6E65-498C-A8C1-A5BE873DAEE7}"/>
    <dgm:cxn modelId="{BED43572-2385-42D8-8ED7-233BDD0DB04B}" type="presOf" srcId="{860B36A9-285D-438D-B34F-C6A0BAB6448B}" destId="{D7C70290-21AD-442C-8D30-86DDDD917375}" srcOrd="0" destOrd="0" presId="urn:microsoft.com/office/officeart/2005/8/layout/venn1"/>
    <dgm:cxn modelId="{14BC557C-5A9A-4899-9940-CF49C0DDD867}" type="presOf" srcId="{2C15FC7C-F730-4733-8A12-9FB3DF616BFE}" destId="{867F2422-1EAD-48C1-9CA8-43CBABC3938A}" srcOrd="1" destOrd="0" presId="urn:microsoft.com/office/officeart/2005/8/layout/venn1"/>
    <dgm:cxn modelId="{470B071D-8738-443D-8EF1-B8CA7EA26554}" type="presParOf" srcId="{D2753363-9BE3-4AEC-A3F5-C04C5F9B3C2F}" destId="{D7C70290-21AD-442C-8D30-86DDDD917375}" srcOrd="0" destOrd="0" presId="urn:microsoft.com/office/officeart/2005/8/layout/venn1"/>
    <dgm:cxn modelId="{7777CB0E-CC62-4913-A46B-81A285275E9A}" type="presParOf" srcId="{D2753363-9BE3-4AEC-A3F5-C04C5F9B3C2F}" destId="{53B3FBDB-3551-4B27-90DD-E1C217800E03}" srcOrd="1" destOrd="0" presId="urn:microsoft.com/office/officeart/2005/8/layout/venn1"/>
    <dgm:cxn modelId="{F732A6C6-15CF-4724-9ACF-03B99ECE7C2C}" type="presParOf" srcId="{D2753363-9BE3-4AEC-A3F5-C04C5F9B3C2F}" destId="{C293C65F-CB63-4627-95CE-A24CF0E1DA5B}" srcOrd="2" destOrd="0" presId="urn:microsoft.com/office/officeart/2005/8/layout/venn1"/>
    <dgm:cxn modelId="{44DAE16E-4B79-41DD-A9FC-D41A807518F7}" type="presParOf" srcId="{D2753363-9BE3-4AEC-A3F5-C04C5F9B3C2F}" destId="{867F2422-1EAD-48C1-9CA8-43CBABC3938A}"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70290-21AD-442C-8D30-86DDDD917375}">
      <dsp:nvSpPr>
        <dsp:cNvPr id="0" name=""/>
        <dsp:cNvSpPr/>
      </dsp:nvSpPr>
      <dsp:spPr>
        <a:xfrm>
          <a:off x="85191" y="270561"/>
          <a:ext cx="2544507" cy="2544507"/>
        </a:xfrm>
        <a:prstGeom prst="ellipse">
          <a:avLst/>
        </a:prstGeom>
        <a:solidFill>
          <a:srgbClr val="002060">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In-Person</a:t>
          </a:r>
        </a:p>
      </dsp:txBody>
      <dsp:txXfrm>
        <a:off x="440505" y="570613"/>
        <a:ext cx="1467103" cy="1944403"/>
      </dsp:txXfrm>
    </dsp:sp>
    <dsp:sp modelId="{C293C65F-CB63-4627-95CE-A24CF0E1DA5B}">
      <dsp:nvSpPr>
        <dsp:cNvPr id="0" name=""/>
        <dsp:cNvSpPr/>
      </dsp:nvSpPr>
      <dsp:spPr>
        <a:xfrm>
          <a:off x="1985864" y="332570"/>
          <a:ext cx="2544507" cy="2544507"/>
        </a:xfrm>
        <a:prstGeom prst="ellipse">
          <a:avLst/>
        </a:prstGeom>
        <a:solidFill>
          <a:srgbClr val="FDB714">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Virtual </a:t>
          </a:r>
        </a:p>
      </dsp:txBody>
      <dsp:txXfrm>
        <a:off x="2707954" y="632623"/>
        <a:ext cx="1467103" cy="194440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EF6791-79A9-42C0-3334-6F7F8CCB4375}"/>
              </a:ext>
            </a:extLst>
          </p:cNvPr>
          <p:cNvSpPr/>
          <p:nvPr userDrawn="1"/>
        </p:nvSpPr>
        <p:spPr>
          <a:xfrm>
            <a:off x="0" y="4876800"/>
            <a:ext cx="121920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E9F2FCC-7016-9321-0005-41A1BD2ADBDA}"/>
              </a:ext>
            </a:extLst>
          </p:cNvPr>
          <p:cNvSpPr/>
          <p:nvPr userDrawn="1"/>
        </p:nvSpPr>
        <p:spPr>
          <a:xfrm>
            <a:off x="0" y="0"/>
            <a:ext cx="12188952" cy="2045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ue and white bus&#10;&#10;Description automatically generated">
            <a:extLst>
              <a:ext uri="{FF2B5EF4-FFF2-40B4-BE49-F238E27FC236}">
                <a16:creationId xmlns:a16="http://schemas.microsoft.com/office/drawing/2014/main" id="{715087AF-383E-216C-CBE8-89EDE86B93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361714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EB88-037C-C6BA-21A6-0E26FD00C3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55D7E1-6B29-E424-BB2F-3DC0390F05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424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44123-DD0E-BF6D-86BD-F6493F17F3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F5FB17-735C-A2C5-F2D7-42D6A54194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091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2C72-9DC9-9BC9-5048-D3A3575C81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7F5CDC-974B-3173-C31E-8DB0CE6883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5614AF-81A3-324F-F86F-C9EE7FFD06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345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8017C-0209-A5FF-BDAB-83FE381EA9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5BCD36-8F81-C1DD-65BD-129DACD38A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9FF174-E7AB-DC27-CF68-641D9929E4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39BB47-EE72-CF7E-D030-C46B4E6C62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3685D6-BA79-AA17-E01E-87CD33F9C3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4036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2C1E0-0598-5339-1CB9-A8023357163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6639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90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6AC0-7B7B-6236-86C8-C151E8558D28}"/>
              </a:ext>
            </a:extLst>
          </p:cNvPr>
          <p:cNvSpPr>
            <a:spLocks noGrp="1"/>
          </p:cNvSpPr>
          <p:nvPr>
            <p:ph type="title"/>
          </p:nvPr>
        </p:nvSpPr>
        <p:spPr>
          <a:xfrm>
            <a:off x="839788" y="944562"/>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D026D6F-510C-27EF-0142-30D7C6145136}"/>
              </a:ext>
            </a:extLst>
          </p:cNvPr>
          <p:cNvSpPr>
            <a:spLocks noGrp="1"/>
          </p:cNvSpPr>
          <p:nvPr>
            <p:ph idx="1"/>
          </p:nvPr>
        </p:nvSpPr>
        <p:spPr>
          <a:xfrm>
            <a:off x="5183188" y="1612490"/>
            <a:ext cx="6172200" cy="41787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AACFD7-C233-7A0E-A8AE-DFA2CCFBFD24}"/>
              </a:ext>
            </a:extLst>
          </p:cNvPr>
          <p:cNvSpPr>
            <a:spLocks noGrp="1"/>
          </p:cNvSpPr>
          <p:nvPr>
            <p:ph type="body" sz="half" idx="2"/>
          </p:nvPr>
        </p:nvSpPr>
        <p:spPr>
          <a:xfrm>
            <a:off x="839788" y="2544762"/>
            <a:ext cx="3932237" cy="32464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14544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7980-0E3D-EF51-6E56-DD12EE00EA89}"/>
              </a:ext>
            </a:extLst>
          </p:cNvPr>
          <p:cNvSpPr>
            <a:spLocks noGrp="1"/>
          </p:cNvSpPr>
          <p:nvPr>
            <p:ph type="title"/>
          </p:nvPr>
        </p:nvSpPr>
        <p:spPr>
          <a:xfrm>
            <a:off x="839788" y="944562"/>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C64BA475-C3DD-D277-528D-F0465F595CC8}"/>
              </a:ext>
            </a:extLst>
          </p:cNvPr>
          <p:cNvSpPr>
            <a:spLocks noGrp="1"/>
          </p:cNvSpPr>
          <p:nvPr>
            <p:ph type="pic" idx="1"/>
          </p:nvPr>
        </p:nvSpPr>
        <p:spPr>
          <a:xfrm>
            <a:off x="5183188" y="1543665"/>
            <a:ext cx="6172200" cy="4317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E402B5-A6FF-2F48-89A8-D35F56067C58}"/>
              </a:ext>
            </a:extLst>
          </p:cNvPr>
          <p:cNvSpPr>
            <a:spLocks noGrp="1"/>
          </p:cNvSpPr>
          <p:nvPr>
            <p:ph type="body" sz="half" idx="2"/>
          </p:nvPr>
        </p:nvSpPr>
        <p:spPr>
          <a:xfrm>
            <a:off x="839788" y="2544762"/>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5097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CDD324-8476-39DD-4361-F7EF4C5E5703}"/>
              </a:ext>
            </a:extLst>
          </p:cNvPr>
          <p:cNvSpPr/>
          <p:nvPr userDrawn="1"/>
        </p:nvSpPr>
        <p:spPr>
          <a:xfrm>
            <a:off x="0" y="0"/>
            <a:ext cx="12192000" cy="1326895"/>
          </a:xfrm>
          <a:prstGeom prst="rect">
            <a:avLst/>
          </a:prstGeom>
          <a:solidFill>
            <a:srgbClr val="1F4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37471F9-E2C2-2860-CD3F-B4865B36656A}"/>
              </a:ext>
            </a:extLst>
          </p:cNvPr>
          <p:cNvSpPr>
            <a:spLocks noGrp="1"/>
          </p:cNvSpPr>
          <p:nvPr>
            <p:ph type="title"/>
          </p:nvPr>
        </p:nvSpPr>
        <p:spPr>
          <a:xfrm>
            <a:off x="838200" y="133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99BC91-470F-CAE1-6DC2-6820A87CB7DA}"/>
              </a:ext>
            </a:extLst>
          </p:cNvPr>
          <p:cNvSpPr>
            <a:spLocks noGrp="1"/>
          </p:cNvSpPr>
          <p:nvPr>
            <p:ph type="body" idx="1"/>
          </p:nvPr>
        </p:nvSpPr>
        <p:spPr>
          <a:xfrm>
            <a:off x="838200" y="1461832"/>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99260CB-329C-FCFD-4EFA-24FCD401344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1175" y="5912770"/>
            <a:ext cx="12188977" cy="914402"/>
          </a:xfrm>
          <a:prstGeom prst="rect">
            <a:avLst/>
          </a:prstGeom>
        </p:spPr>
      </p:pic>
      <p:sp>
        <p:nvSpPr>
          <p:cNvPr id="10" name="TextBox 9">
            <a:extLst>
              <a:ext uri="{FF2B5EF4-FFF2-40B4-BE49-F238E27FC236}">
                <a16:creationId xmlns:a16="http://schemas.microsoft.com/office/drawing/2014/main" id="{50FAC809-FFB9-CFCD-427F-5F600E75B6A9}"/>
              </a:ext>
            </a:extLst>
          </p:cNvPr>
          <p:cNvSpPr txBox="1"/>
          <p:nvPr userDrawn="1"/>
        </p:nvSpPr>
        <p:spPr>
          <a:xfrm>
            <a:off x="11061291" y="6154993"/>
            <a:ext cx="983226" cy="383458"/>
          </a:xfrm>
          <a:prstGeom prst="rect">
            <a:avLst/>
          </a:prstGeom>
          <a:noFill/>
        </p:spPr>
        <p:txBody>
          <a:bodyPr wrap="square" rtlCol="0">
            <a:spAutoFit/>
          </a:bodyPr>
          <a:lstStyle/>
          <a:p>
            <a:r>
              <a:rPr lang="en-US" b="1" dirty="0">
                <a:solidFill>
                  <a:srgbClr val="FDB714"/>
                </a:solidFill>
              </a:rPr>
              <a:t>|</a:t>
            </a:r>
            <a:r>
              <a:rPr lang="en-US" dirty="0"/>
              <a:t>  </a:t>
            </a:r>
            <a:fld id="{A9452356-968A-4301-8C28-4543273F4468}" type="slidenum">
              <a:rPr lang="en-US" smtClean="0"/>
              <a:t>‹#›</a:t>
            </a:fld>
            <a:endParaRPr lang="en-US" dirty="0"/>
          </a:p>
        </p:txBody>
      </p:sp>
    </p:spTree>
    <p:extLst>
      <p:ext uri="{BB962C8B-B14F-4D97-AF65-F5344CB8AC3E}">
        <p14:creationId xmlns:p14="http://schemas.microsoft.com/office/powerpoint/2010/main" val="3984869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DB71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DB71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DB71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DB71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DB71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egov.com/leetran/PublishingImages/Title%20VI%20Complaint%20Procedures%20and%20Form%20English.pdf" TargetMode="External"/><Relationship Id="rId2" Type="http://schemas.openxmlformats.org/officeDocument/2006/relationships/hyperlink" Target="https://www.leegov.com/leetran/compliance" TargetMode="External"/><Relationship Id="rId1" Type="http://schemas.openxmlformats.org/officeDocument/2006/relationships/slideLayout" Target="../slideLayouts/slideLayout2.xml"/><Relationship Id="rId5" Type="http://schemas.openxmlformats.org/officeDocument/2006/relationships/hyperlink" Target="https://www.leegov.com/leetran/PublishingImages/Notifying%20the%20Public%20of%20Rights%20Under%20Title%20VI%20Haitian-Creole.pdf" TargetMode="External"/><Relationship Id="rId4" Type="http://schemas.openxmlformats.org/officeDocument/2006/relationships/hyperlink" Target="https://www.leegov.com/leetran/PublishingImages/Title%20VI%20Complaint%20Procedures%20and%20Form%20%28Spanish%29.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orinn.Beem@kimley-horn.com" TargetMode="External"/><Relationship Id="rId2" Type="http://schemas.openxmlformats.org/officeDocument/2006/relationships/hyperlink" Target="mailto:rmonroe@leegov.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eegov.com/leetran/complianc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teams.microsoft.com/l/meetup-join/19%3ameeting_M2VhOWI1ZDMtODA1NC00OGVjLTg2YTQtZTU0ZGZjODA4MWU4%40thread.v2/0?context=%7b%22Tid%22%3a%22455d8e4d-5bcc-4762-8166-68677f2224f1%22%2c%22Oid%22%3a%22b4339bb6-5227-4620-abf1-98c9d65baea7%22%7d"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eegov.com/leetran/PublishingImages/Notifying%20the%20Public%20of%20Rights%20Under%20Title%20VI%20English.pdf" TargetMode="External"/><Relationship Id="rId2" Type="http://schemas.openxmlformats.org/officeDocument/2006/relationships/hyperlink" Target="https://www.leegov.com/leetran/compliance" TargetMode="External"/><Relationship Id="rId1" Type="http://schemas.openxmlformats.org/officeDocument/2006/relationships/slideLayout" Target="../slideLayouts/slideLayout2.xml"/><Relationship Id="rId5" Type="http://schemas.openxmlformats.org/officeDocument/2006/relationships/hyperlink" Target="https://www.leegov.com/leetran/PublishingImages/Title%20VI%20Complaint%20Procedures%20and%20Form%20Haitian-Creole.pdf" TargetMode="External"/><Relationship Id="rId4" Type="http://schemas.openxmlformats.org/officeDocument/2006/relationships/hyperlink" Target="https://www.leegov.com/leetran/PublishingImages/Notifying%20the%20Public%20of%20Rights%20Under%20Title%20VI%20%28Spanish%29.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934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B9DF-C8E7-27CC-C8BB-8975E3438FE5}"/>
              </a:ext>
            </a:extLst>
          </p:cNvPr>
          <p:cNvSpPr>
            <a:spLocks noGrp="1"/>
          </p:cNvSpPr>
          <p:nvPr>
            <p:ph type="title"/>
          </p:nvPr>
        </p:nvSpPr>
        <p:spPr/>
        <p:txBody>
          <a:bodyPr/>
          <a:lstStyle/>
          <a:p>
            <a:r>
              <a:rPr lang="en-US" dirty="0"/>
              <a:t>Title VI Complaint Procedures and Form</a:t>
            </a:r>
          </a:p>
        </p:txBody>
      </p:sp>
      <p:sp>
        <p:nvSpPr>
          <p:cNvPr id="3" name="Content Placeholder 2">
            <a:extLst>
              <a:ext uri="{FF2B5EF4-FFF2-40B4-BE49-F238E27FC236}">
                <a16:creationId xmlns:a16="http://schemas.microsoft.com/office/drawing/2014/main" id="{E03E629D-F096-F8DE-989B-D3A7FCB059B6}"/>
              </a:ext>
            </a:extLst>
          </p:cNvPr>
          <p:cNvSpPr>
            <a:spLocks noGrp="1"/>
          </p:cNvSpPr>
          <p:nvPr>
            <p:ph idx="1"/>
          </p:nvPr>
        </p:nvSpPr>
        <p:spPr>
          <a:xfrm>
            <a:off x="838200" y="1461832"/>
            <a:ext cx="9935424" cy="4351338"/>
          </a:xfrm>
        </p:spPr>
        <p:txBody>
          <a:bodyPr/>
          <a:lstStyle/>
          <a:p>
            <a:r>
              <a:rPr lang="en-US" sz="3600" dirty="0"/>
              <a:t>Required to be posted on LeeTran’s website:</a:t>
            </a:r>
          </a:p>
          <a:p>
            <a:pPr lvl="1"/>
            <a:r>
              <a:rPr lang="en-US" sz="3200" dirty="0">
                <a:hlinkClick r:id="rId2"/>
              </a:rPr>
              <a:t>https://www.leegov.com/leetran/compliance</a:t>
            </a:r>
            <a:r>
              <a:rPr lang="en-US" sz="3200" dirty="0"/>
              <a:t> </a:t>
            </a:r>
          </a:p>
          <a:p>
            <a:pPr marL="0" indent="0">
              <a:buNone/>
            </a:pPr>
            <a:endParaRPr lang="en-US" sz="3600" dirty="0"/>
          </a:p>
          <a:p>
            <a:r>
              <a:rPr lang="en-US" sz="3600" dirty="0"/>
              <a:t>Available Languages: </a:t>
            </a:r>
          </a:p>
          <a:p>
            <a:pPr lvl="1"/>
            <a:r>
              <a:rPr lang="en-US" sz="3200" b="1" dirty="0"/>
              <a:t>English</a:t>
            </a:r>
            <a:r>
              <a:rPr lang="en-US" sz="3200" dirty="0"/>
              <a:t> – </a:t>
            </a:r>
            <a:r>
              <a:rPr lang="en-US" sz="3200" dirty="0">
                <a:hlinkClick r:id="rId3"/>
              </a:rPr>
              <a:t>Located Here</a:t>
            </a:r>
            <a:endParaRPr lang="en-US" sz="3200" dirty="0"/>
          </a:p>
          <a:p>
            <a:pPr lvl="1"/>
            <a:r>
              <a:rPr lang="en-US" sz="3200" b="1" dirty="0"/>
              <a:t>Spanish</a:t>
            </a:r>
            <a:r>
              <a:rPr lang="en-US" sz="3200" dirty="0"/>
              <a:t> – </a:t>
            </a:r>
            <a:r>
              <a:rPr lang="en-US" sz="3200" dirty="0">
                <a:hlinkClick r:id="rId4"/>
              </a:rPr>
              <a:t>Located Here</a:t>
            </a:r>
            <a:endParaRPr lang="en-US" sz="3200" dirty="0"/>
          </a:p>
          <a:p>
            <a:pPr lvl="1"/>
            <a:r>
              <a:rPr lang="en-US" sz="3200" b="1" dirty="0"/>
              <a:t>Haitian-Creole</a:t>
            </a:r>
            <a:r>
              <a:rPr lang="en-US" sz="3200" dirty="0"/>
              <a:t> – </a:t>
            </a:r>
            <a:r>
              <a:rPr lang="en-US" sz="3200" dirty="0">
                <a:hlinkClick r:id="rId5"/>
              </a:rPr>
              <a:t>Located Here</a:t>
            </a:r>
            <a:endParaRPr lang="en-US" dirty="0"/>
          </a:p>
        </p:txBody>
      </p:sp>
    </p:spTree>
    <p:extLst>
      <p:ext uri="{BB962C8B-B14F-4D97-AF65-F5344CB8AC3E}">
        <p14:creationId xmlns:p14="http://schemas.microsoft.com/office/powerpoint/2010/main" val="698989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70B09-61F1-D93B-1EF9-583C7E8C0624}"/>
              </a:ext>
            </a:extLst>
          </p:cNvPr>
          <p:cNvSpPr>
            <a:spLocks noGrp="1"/>
          </p:cNvSpPr>
          <p:nvPr>
            <p:ph type="title"/>
          </p:nvPr>
        </p:nvSpPr>
        <p:spPr/>
        <p:txBody>
          <a:bodyPr>
            <a:normAutofit/>
          </a:bodyPr>
          <a:lstStyle/>
          <a:p>
            <a:r>
              <a:rPr lang="en-US" sz="2800" dirty="0"/>
              <a:t>Active Title VI Investigations, Complaints, and Lawsuits</a:t>
            </a:r>
          </a:p>
        </p:txBody>
      </p:sp>
      <p:sp>
        <p:nvSpPr>
          <p:cNvPr id="3" name="Content Placeholder 2">
            <a:extLst>
              <a:ext uri="{FF2B5EF4-FFF2-40B4-BE49-F238E27FC236}">
                <a16:creationId xmlns:a16="http://schemas.microsoft.com/office/drawing/2014/main" id="{99E34139-9484-CE3A-DDD7-18469D732579}"/>
              </a:ext>
            </a:extLst>
          </p:cNvPr>
          <p:cNvSpPr>
            <a:spLocks noGrp="1"/>
          </p:cNvSpPr>
          <p:nvPr>
            <p:ph idx="1"/>
          </p:nvPr>
        </p:nvSpPr>
        <p:spPr/>
        <p:txBody>
          <a:bodyPr/>
          <a:lstStyle/>
          <a:p>
            <a:pPr marL="0" indent="0">
              <a:buNone/>
            </a:pPr>
            <a:r>
              <a:rPr lang="en-US" i="1" dirty="0"/>
              <a:t>LeeTran is required to keep record of any public transportation-related Title VI investigations, complaints, or lawsuits.</a:t>
            </a:r>
          </a:p>
          <a:p>
            <a:pPr marL="0" indent="0">
              <a:buNone/>
            </a:pPr>
            <a:endParaRPr lang="en-US" dirty="0"/>
          </a:p>
          <a:p>
            <a:r>
              <a:rPr lang="en-US" dirty="0"/>
              <a:t>There have been no Title VI investigations, complaints, or lawsuits filed with LeeTran since the adoption of the previous Title VI Plan (September 2020). </a:t>
            </a:r>
          </a:p>
        </p:txBody>
      </p:sp>
    </p:spTree>
    <p:extLst>
      <p:ext uri="{BB962C8B-B14F-4D97-AF65-F5344CB8AC3E}">
        <p14:creationId xmlns:p14="http://schemas.microsoft.com/office/powerpoint/2010/main" val="2605528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87E1-3A09-A431-77D8-FB009D867F86}"/>
              </a:ext>
            </a:extLst>
          </p:cNvPr>
          <p:cNvSpPr>
            <a:spLocks noGrp="1"/>
          </p:cNvSpPr>
          <p:nvPr>
            <p:ph type="title"/>
          </p:nvPr>
        </p:nvSpPr>
        <p:spPr/>
        <p:txBody>
          <a:bodyPr/>
          <a:lstStyle/>
          <a:p>
            <a:r>
              <a:rPr lang="en-US" dirty="0"/>
              <a:t>Meaningful Access to Limited English Proficiency (LEP) Populations</a:t>
            </a:r>
          </a:p>
        </p:txBody>
      </p:sp>
      <p:sp>
        <p:nvSpPr>
          <p:cNvPr id="3" name="Content Placeholder 2">
            <a:extLst>
              <a:ext uri="{FF2B5EF4-FFF2-40B4-BE49-F238E27FC236}">
                <a16:creationId xmlns:a16="http://schemas.microsoft.com/office/drawing/2014/main" id="{5FB3FD4E-B1A3-A5B8-B65B-3721A6424039}"/>
              </a:ext>
            </a:extLst>
          </p:cNvPr>
          <p:cNvSpPr>
            <a:spLocks noGrp="1"/>
          </p:cNvSpPr>
          <p:nvPr>
            <p:ph idx="1"/>
          </p:nvPr>
        </p:nvSpPr>
        <p:spPr>
          <a:xfrm>
            <a:off x="823460" y="1830948"/>
            <a:ext cx="10515600" cy="4351338"/>
          </a:xfrm>
        </p:spPr>
        <p:txBody>
          <a:bodyPr/>
          <a:lstStyle/>
          <a:p>
            <a:pPr marL="0" indent="0">
              <a:buNone/>
            </a:pPr>
            <a:r>
              <a:rPr lang="en-US" b="1" dirty="0"/>
              <a:t>Four Factor Analysis - </a:t>
            </a:r>
            <a:r>
              <a:rPr lang="en-US" dirty="0"/>
              <a:t>Used to determine the specific language services that are appropriate to provide.</a:t>
            </a:r>
          </a:p>
          <a:p>
            <a:pPr marL="0" indent="0">
              <a:buNone/>
            </a:pPr>
            <a:endParaRPr lang="en-US" dirty="0"/>
          </a:p>
          <a:p>
            <a:pPr marL="0" indent="0" algn="ctr">
              <a:buNone/>
            </a:pPr>
            <a:r>
              <a:rPr lang="en-US" b="1" u="sng" dirty="0"/>
              <a:t>Four Factor Analysis Process</a:t>
            </a:r>
          </a:p>
          <a:p>
            <a:pPr marL="0" indent="0">
              <a:buNone/>
            </a:pPr>
            <a:endParaRPr lang="en-US" dirty="0"/>
          </a:p>
        </p:txBody>
      </p:sp>
      <p:grpSp>
        <p:nvGrpSpPr>
          <p:cNvPr id="13" name="Group 12">
            <a:extLst>
              <a:ext uri="{FF2B5EF4-FFF2-40B4-BE49-F238E27FC236}">
                <a16:creationId xmlns:a16="http://schemas.microsoft.com/office/drawing/2014/main" id="{FE661D9B-2313-0183-4FB7-7CE0EE267377}"/>
              </a:ext>
            </a:extLst>
          </p:cNvPr>
          <p:cNvGrpSpPr/>
          <p:nvPr/>
        </p:nvGrpSpPr>
        <p:grpSpPr>
          <a:xfrm>
            <a:off x="186251" y="3864521"/>
            <a:ext cx="2656689" cy="1513342"/>
            <a:chOff x="1042856" y="3595553"/>
            <a:chExt cx="2656689" cy="1513342"/>
          </a:xfrm>
        </p:grpSpPr>
        <p:sp>
          <p:nvSpPr>
            <p:cNvPr id="9" name="Rectangle 8">
              <a:extLst>
                <a:ext uri="{FF2B5EF4-FFF2-40B4-BE49-F238E27FC236}">
                  <a16:creationId xmlns:a16="http://schemas.microsoft.com/office/drawing/2014/main" id="{1AE267D6-9AAF-909A-82E8-4A0921D06C41}"/>
                </a:ext>
              </a:extLst>
            </p:cNvPr>
            <p:cNvSpPr/>
            <p:nvPr/>
          </p:nvSpPr>
          <p:spPr>
            <a:xfrm>
              <a:off x="1042856" y="3595553"/>
              <a:ext cx="2656688" cy="1513342"/>
            </a:xfrm>
            <a:prstGeom prst="rect">
              <a:avLst/>
            </a:prstGeom>
            <a:solidFill>
              <a:srgbClr val="FDB714"/>
            </a:solidFill>
            <a:ln>
              <a:solidFill>
                <a:srgbClr val="1F41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37EF19E-98B6-A202-5E94-0C4928184C82}"/>
                </a:ext>
              </a:extLst>
            </p:cNvPr>
            <p:cNvSpPr txBox="1"/>
            <p:nvPr/>
          </p:nvSpPr>
          <p:spPr>
            <a:xfrm>
              <a:off x="1042856" y="3752059"/>
              <a:ext cx="2656689" cy="120032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t>Number or Proportion of LEP Persons Eligible to be Served or Likely to be Encountered</a:t>
              </a:r>
            </a:p>
          </p:txBody>
        </p:sp>
      </p:grpSp>
      <p:grpSp>
        <p:nvGrpSpPr>
          <p:cNvPr id="16" name="Group 15">
            <a:extLst>
              <a:ext uri="{FF2B5EF4-FFF2-40B4-BE49-F238E27FC236}">
                <a16:creationId xmlns:a16="http://schemas.microsoft.com/office/drawing/2014/main" id="{77F212BA-DBBB-21A1-4573-AF0B61D5A389}"/>
              </a:ext>
            </a:extLst>
          </p:cNvPr>
          <p:cNvGrpSpPr/>
          <p:nvPr/>
        </p:nvGrpSpPr>
        <p:grpSpPr>
          <a:xfrm>
            <a:off x="3262250" y="3856979"/>
            <a:ext cx="2678925" cy="1513342"/>
            <a:chOff x="3494888" y="2987846"/>
            <a:chExt cx="2678925" cy="1513342"/>
          </a:xfrm>
        </p:grpSpPr>
        <p:sp>
          <p:nvSpPr>
            <p:cNvPr id="11" name="Rectangle 10">
              <a:extLst>
                <a:ext uri="{FF2B5EF4-FFF2-40B4-BE49-F238E27FC236}">
                  <a16:creationId xmlns:a16="http://schemas.microsoft.com/office/drawing/2014/main" id="{2EE7A327-FA09-1E8A-74B3-A9690F510195}"/>
                </a:ext>
              </a:extLst>
            </p:cNvPr>
            <p:cNvSpPr/>
            <p:nvPr/>
          </p:nvSpPr>
          <p:spPr>
            <a:xfrm>
              <a:off x="3494888" y="2987846"/>
              <a:ext cx="2656688" cy="1513342"/>
            </a:xfrm>
            <a:prstGeom prst="rect">
              <a:avLst/>
            </a:prstGeom>
            <a:solidFill>
              <a:srgbClr val="FDB714"/>
            </a:solidFill>
            <a:ln>
              <a:solidFill>
                <a:srgbClr val="1F41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AFA5B78-AF1F-6B25-3169-680B45A9206E}"/>
                </a:ext>
              </a:extLst>
            </p:cNvPr>
            <p:cNvSpPr txBox="1"/>
            <p:nvPr/>
          </p:nvSpPr>
          <p:spPr>
            <a:xfrm>
              <a:off x="3517124" y="3282852"/>
              <a:ext cx="2656689" cy="92333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t>Frequency With Which LEP Persons Come Into Contact With Program</a:t>
              </a:r>
            </a:p>
          </p:txBody>
        </p:sp>
      </p:grpSp>
      <p:grpSp>
        <p:nvGrpSpPr>
          <p:cNvPr id="32" name="Group 31">
            <a:extLst>
              <a:ext uri="{FF2B5EF4-FFF2-40B4-BE49-F238E27FC236}">
                <a16:creationId xmlns:a16="http://schemas.microsoft.com/office/drawing/2014/main" id="{E580C625-9AB3-3D11-D3DE-529434A4B7AC}"/>
              </a:ext>
            </a:extLst>
          </p:cNvPr>
          <p:cNvGrpSpPr/>
          <p:nvPr/>
        </p:nvGrpSpPr>
        <p:grpSpPr>
          <a:xfrm>
            <a:off x="6338248" y="3856979"/>
            <a:ext cx="2663933" cy="1513342"/>
            <a:chOff x="6302034" y="2987846"/>
            <a:chExt cx="2663933" cy="1513342"/>
          </a:xfrm>
        </p:grpSpPr>
        <p:sp>
          <p:nvSpPr>
            <p:cNvPr id="14" name="Rectangle 13">
              <a:extLst>
                <a:ext uri="{FF2B5EF4-FFF2-40B4-BE49-F238E27FC236}">
                  <a16:creationId xmlns:a16="http://schemas.microsoft.com/office/drawing/2014/main" id="{2DAC73CE-6E8F-7E8D-9F80-270386B198DE}"/>
                </a:ext>
              </a:extLst>
            </p:cNvPr>
            <p:cNvSpPr/>
            <p:nvPr/>
          </p:nvSpPr>
          <p:spPr>
            <a:xfrm>
              <a:off x="6302034" y="2987846"/>
              <a:ext cx="2656688" cy="1513342"/>
            </a:xfrm>
            <a:prstGeom prst="rect">
              <a:avLst/>
            </a:prstGeom>
            <a:solidFill>
              <a:srgbClr val="FDB714"/>
            </a:solidFill>
            <a:ln>
              <a:solidFill>
                <a:srgbClr val="1F41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865DD67-184A-64AE-DDD9-EFC6DE1B1E09}"/>
                </a:ext>
              </a:extLst>
            </p:cNvPr>
            <p:cNvSpPr txBox="1"/>
            <p:nvPr/>
          </p:nvSpPr>
          <p:spPr>
            <a:xfrm>
              <a:off x="6309278" y="2987846"/>
              <a:ext cx="2656689" cy="147732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t>The Nature and Importance of the Program, Activity or Service Provided by Program</a:t>
              </a:r>
            </a:p>
          </p:txBody>
        </p:sp>
      </p:grpSp>
      <p:cxnSp>
        <p:nvCxnSpPr>
          <p:cNvPr id="19" name="Straight Arrow Connector 18">
            <a:extLst>
              <a:ext uri="{FF2B5EF4-FFF2-40B4-BE49-F238E27FC236}">
                <a16:creationId xmlns:a16="http://schemas.microsoft.com/office/drawing/2014/main" id="{A62FD1D3-FF24-AB5A-B45D-E8A8BBB8733E}"/>
              </a:ext>
            </a:extLst>
          </p:cNvPr>
          <p:cNvCxnSpPr>
            <a:cxnSpLocks/>
          </p:cNvCxnSpPr>
          <p:nvPr/>
        </p:nvCxnSpPr>
        <p:spPr>
          <a:xfrm>
            <a:off x="2916165" y="4608288"/>
            <a:ext cx="282699" cy="0"/>
          </a:xfrm>
          <a:prstGeom prst="straightConnector1">
            <a:avLst/>
          </a:prstGeom>
          <a:ln w="38100">
            <a:solidFill>
              <a:srgbClr val="1F417F"/>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DB3FB7D-36E2-67B9-F876-64B7C6516D88}"/>
              </a:ext>
            </a:extLst>
          </p:cNvPr>
          <p:cNvCxnSpPr>
            <a:cxnSpLocks/>
          </p:cNvCxnSpPr>
          <p:nvPr/>
        </p:nvCxnSpPr>
        <p:spPr>
          <a:xfrm>
            <a:off x="5991202" y="4608288"/>
            <a:ext cx="282699" cy="0"/>
          </a:xfrm>
          <a:prstGeom prst="straightConnector1">
            <a:avLst/>
          </a:prstGeom>
          <a:ln w="38100">
            <a:solidFill>
              <a:srgbClr val="1F417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20D299F-1A1B-1DC5-958E-AA28E54D9CD8}"/>
              </a:ext>
            </a:extLst>
          </p:cNvPr>
          <p:cNvCxnSpPr>
            <a:cxnSpLocks/>
          </p:cNvCxnSpPr>
          <p:nvPr/>
        </p:nvCxnSpPr>
        <p:spPr>
          <a:xfrm>
            <a:off x="9062974" y="4609686"/>
            <a:ext cx="282699" cy="0"/>
          </a:xfrm>
          <a:prstGeom prst="straightConnector1">
            <a:avLst/>
          </a:prstGeom>
          <a:ln w="38100">
            <a:solidFill>
              <a:srgbClr val="1F417F"/>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BE4DAD28-5C60-F7F3-AA99-008B066CEE82}"/>
              </a:ext>
            </a:extLst>
          </p:cNvPr>
          <p:cNvGrpSpPr/>
          <p:nvPr/>
        </p:nvGrpSpPr>
        <p:grpSpPr>
          <a:xfrm>
            <a:off x="9392009" y="3864521"/>
            <a:ext cx="2656689" cy="1513342"/>
            <a:chOff x="9355795" y="2995388"/>
            <a:chExt cx="2656689" cy="1513342"/>
          </a:xfrm>
        </p:grpSpPr>
        <p:sp>
          <p:nvSpPr>
            <p:cNvPr id="15" name="Rectangle 14">
              <a:extLst>
                <a:ext uri="{FF2B5EF4-FFF2-40B4-BE49-F238E27FC236}">
                  <a16:creationId xmlns:a16="http://schemas.microsoft.com/office/drawing/2014/main" id="{D07BF269-FCDA-9A8C-2A54-2C86E4027346}"/>
                </a:ext>
              </a:extLst>
            </p:cNvPr>
            <p:cNvSpPr/>
            <p:nvPr/>
          </p:nvSpPr>
          <p:spPr>
            <a:xfrm>
              <a:off x="9355795" y="2995388"/>
              <a:ext cx="2656688" cy="1513342"/>
            </a:xfrm>
            <a:prstGeom prst="rect">
              <a:avLst/>
            </a:prstGeom>
            <a:solidFill>
              <a:srgbClr val="FDB714"/>
            </a:solidFill>
            <a:ln>
              <a:solidFill>
                <a:srgbClr val="1F41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4E296FB6-0AE1-8514-640D-DAA2CF33EFD8}"/>
                </a:ext>
              </a:extLst>
            </p:cNvPr>
            <p:cNvSpPr txBox="1"/>
            <p:nvPr/>
          </p:nvSpPr>
          <p:spPr>
            <a:xfrm>
              <a:off x="9355795" y="2995388"/>
              <a:ext cx="2656689" cy="147732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t>Resources Available to Recipient for LEP Outreach and Costs Associated with that Outreach</a:t>
              </a:r>
            </a:p>
          </p:txBody>
        </p:sp>
      </p:grpSp>
    </p:spTree>
    <p:extLst>
      <p:ext uri="{BB962C8B-B14F-4D97-AF65-F5344CB8AC3E}">
        <p14:creationId xmlns:p14="http://schemas.microsoft.com/office/powerpoint/2010/main" val="3729561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B97A-E863-0C91-5304-EADA61AB76FA}"/>
              </a:ext>
            </a:extLst>
          </p:cNvPr>
          <p:cNvSpPr>
            <a:spLocks noGrp="1"/>
          </p:cNvSpPr>
          <p:nvPr>
            <p:ph type="title"/>
          </p:nvPr>
        </p:nvSpPr>
        <p:spPr/>
        <p:txBody>
          <a:bodyPr/>
          <a:lstStyle/>
          <a:p>
            <a:r>
              <a:rPr lang="en-US" dirty="0"/>
              <a:t>Meaningful Access to Limited English Proficiency (LEP) Populations Continued</a:t>
            </a:r>
          </a:p>
        </p:txBody>
      </p:sp>
      <p:sp>
        <p:nvSpPr>
          <p:cNvPr id="3" name="Content Placeholder 2">
            <a:extLst>
              <a:ext uri="{FF2B5EF4-FFF2-40B4-BE49-F238E27FC236}">
                <a16:creationId xmlns:a16="http://schemas.microsoft.com/office/drawing/2014/main" id="{254199BB-CE7A-5C54-4BE1-EF7183CBEF19}"/>
              </a:ext>
            </a:extLst>
          </p:cNvPr>
          <p:cNvSpPr>
            <a:spLocks noGrp="1"/>
          </p:cNvSpPr>
          <p:nvPr>
            <p:ph idx="1"/>
          </p:nvPr>
        </p:nvSpPr>
        <p:spPr>
          <a:xfrm>
            <a:off x="126597" y="1434400"/>
            <a:ext cx="4744455" cy="4351338"/>
          </a:xfrm>
        </p:spPr>
        <p:txBody>
          <a:bodyPr>
            <a:normAutofit lnSpcReduction="10000"/>
          </a:bodyPr>
          <a:lstStyle/>
          <a:p>
            <a:r>
              <a:rPr lang="en-US" b="1" dirty="0"/>
              <a:t>Total Lee County Population*</a:t>
            </a:r>
            <a:r>
              <a:rPr lang="en-US" dirty="0"/>
              <a:t>: 718,115</a:t>
            </a:r>
          </a:p>
          <a:p>
            <a:r>
              <a:rPr lang="en-US" b="1" dirty="0"/>
              <a:t>Estimated LEP Population</a:t>
            </a:r>
            <a:r>
              <a:rPr lang="en-US" dirty="0"/>
              <a:t>: 69,811</a:t>
            </a:r>
          </a:p>
          <a:p>
            <a:r>
              <a:rPr lang="en-US" b="1" dirty="0"/>
              <a:t>Percent LEP Population of Total Lee County Population*</a:t>
            </a:r>
            <a:r>
              <a:rPr lang="en-US" dirty="0"/>
              <a:t>: 9.72%</a:t>
            </a:r>
          </a:p>
          <a:p>
            <a:r>
              <a:rPr lang="en-US" b="1" dirty="0"/>
              <a:t>Top Three LEP Groups in Lee County</a:t>
            </a:r>
            <a:r>
              <a:rPr lang="en-US" dirty="0"/>
              <a:t>:</a:t>
            </a:r>
          </a:p>
          <a:p>
            <a:pPr lvl="1"/>
            <a:r>
              <a:rPr lang="en-US" dirty="0"/>
              <a:t>Spanish</a:t>
            </a:r>
          </a:p>
          <a:p>
            <a:pPr lvl="1"/>
            <a:r>
              <a:rPr lang="en-US" dirty="0"/>
              <a:t>French/Haitian/Cajun</a:t>
            </a:r>
          </a:p>
          <a:p>
            <a:pPr lvl="1"/>
            <a:endParaRPr lang="en-US" dirty="0"/>
          </a:p>
          <a:p>
            <a:pPr marL="457200" lvl="1" indent="0">
              <a:buNone/>
            </a:pPr>
            <a:endParaRPr lang="en-US" dirty="0"/>
          </a:p>
          <a:p>
            <a:pPr marL="457200" lvl="1" indent="0">
              <a:buNone/>
            </a:pPr>
            <a:endParaRPr lang="en-US" dirty="0"/>
          </a:p>
          <a:p>
            <a:pPr lvl="1"/>
            <a:endParaRPr lang="en-US" dirty="0"/>
          </a:p>
        </p:txBody>
      </p:sp>
      <p:pic>
        <p:nvPicPr>
          <p:cNvPr id="1026" name="Picture 2">
            <a:extLst>
              <a:ext uri="{FF2B5EF4-FFF2-40B4-BE49-F238E27FC236}">
                <a16:creationId xmlns:a16="http://schemas.microsoft.com/office/drawing/2014/main" id="{3A9CEE9D-A5CA-9B29-DD1F-A6FA8814C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4015" y="1328227"/>
            <a:ext cx="7157985" cy="55297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A7AA35-F514-94B6-6939-70BA1AAA6BB8}"/>
              </a:ext>
            </a:extLst>
          </p:cNvPr>
          <p:cNvSpPr txBox="1"/>
          <p:nvPr/>
        </p:nvSpPr>
        <p:spPr>
          <a:xfrm>
            <a:off x="1673416" y="6255382"/>
            <a:ext cx="3279118" cy="369332"/>
          </a:xfrm>
          <a:prstGeom prst="rect">
            <a:avLst/>
          </a:prstGeom>
          <a:noFill/>
        </p:spPr>
        <p:txBody>
          <a:bodyPr wrap="square" rtlCol="0">
            <a:spAutoFit/>
          </a:bodyPr>
          <a:lstStyle/>
          <a:p>
            <a:r>
              <a:rPr lang="en-US" i="1" dirty="0"/>
              <a:t>*Population 5 Years and Older</a:t>
            </a:r>
          </a:p>
        </p:txBody>
      </p:sp>
    </p:spTree>
    <p:extLst>
      <p:ext uri="{BB962C8B-B14F-4D97-AF65-F5344CB8AC3E}">
        <p14:creationId xmlns:p14="http://schemas.microsoft.com/office/powerpoint/2010/main" val="1184462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B97A-E863-0C91-5304-EADA61AB76FA}"/>
              </a:ext>
            </a:extLst>
          </p:cNvPr>
          <p:cNvSpPr>
            <a:spLocks noGrp="1"/>
          </p:cNvSpPr>
          <p:nvPr>
            <p:ph type="title"/>
          </p:nvPr>
        </p:nvSpPr>
        <p:spPr/>
        <p:txBody>
          <a:bodyPr/>
          <a:lstStyle/>
          <a:p>
            <a:r>
              <a:rPr lang="en-US" dirty="0"/>
              <a:t>Demographic Analysis</a:t>
            </a:r>
          </a:p>
        </p:txBody>
      </p:sp>
      <p:sp>
        <p:nvSpPr>
          <p:cNvPr id="3" name="Content Placeholder 2">
            <a:extLst>
              <a:ext uri="{FF2B5EF4-FFF2-40B4-BE49-F238E27FC236}">
                <a16:creationId xmlns:a16="http://schemas.microsoft.com/office/drawing/2014/main" id="{254199BB-CE7A-5C54-4BE1-EF7183CBEF19}"/>
              </a:ext>
            </a:extLst>
          </p:cNvPr>
          <p:cNvSpPr>
            <a:spLocks noGrp="1"/>
          </p:cNvSpPr>
          <p:nvPr>
            <p:ph idx="1"/>
          </p:nvPr>
        </p:nvSpPr>
        <p:spPr>
          <a:xfrm>
            <a:off x="126597" y="1434400"/>
            <a:ext cx="4744455" cy="4351338"/>
          </a:xfrm>
        </p:spPr>
        <p:txBody>
          <a:bodyPr>
            <a:normAutofit/>
          </a:bodyPr>
          <a:lstStyle/>
          <a:p>
            <a:r>
              <a:rPr lang="en-US" b="1" dirty="0"/>
              <a:t>Total Lee County Population</a:t>
            </a:r>
            <a:r>
              <a:rPr lang="en-US" dirty="0"/>
              <a:t>: 752,251</a:t>
            </a:r>
          </a:p>
          <a:p>
            <a:r>
              <a:rPr lang="en-US" b="1" dirty="0"/>
              <a:t>Estimated Minority Population</a:t>
            </a:r>
            <a:r>
              <a:rPr lang="en-US" dirty="0"/>
              <a:t>: 261,747</a:t>
            </a:r>
          </a:p>
          <a:p>
            <a:r>
              <a:rPr lang="en-US" b="1" dirty="0"/>
              <a:t>Percent Minority Population of Total Lee County Population</a:t>
            </a:r>
            <a:r>
              <a:rPr lang="en-US" dirty="0"/>
              <a:t>: 34.8%</a:t>
            </a:r>
          </a:p>
        </p:txBody>
      </p:sp>
      <p:pic>
        <p:nvPicPr>
          <p:cNvPr id="1026" name="Picture 2">
            <a:extLst>
              <a:ext uri="{FF2B5EF4-FFF2-40B4-BE49-F238E27FC236}">
                <a16:creationId xmlns:a16="http://schemas.microsoft.com/office/drawing/2014/main" id="{3A9CEE9D-A5CA-9B29-DD1F-A6FA8814C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034919" y="1328227"/>
            <a:ext cx="7156176" cy="552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784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B97A-E863-0C91-5304-EADA61AB76FA}"/>
              </a:ext>
            </a:extLst>
          </p:cNvPr>
          <p:cNvSpPr>
            <a:spLocks noGrp="1"/>
          </p:cNvSpPr>
          <p:nvPr>
            <p:ph type="title"/>
          </p:nvPr>
        </p:nvSpPr>
        <p:spPr/>
        <p:txBody>
          <a:bodyPr/>
          <a:lstStyle/>
          <a:p>
            <a:r>
              <a:rPr lang="en-US" dirty="0"/>
              <a:t>Demographic Analysis</a:t>
            </a:r>
          </a:p>
        </p:txBody>
      </p:sp>
      <p:sp>
        <p:nvSpPr>
          <p:cNvPr id="3" name="Content Placeholder 2">
            <a:extLst>
              <a:ext uri="{FF2B5EF4-FFF2-40B4-BE49-F238E27FC236}">
                <a16:creationId xmlns:a16="http://schemas.microsoft.com/office/drawing/2014/main" id="{254199BB-CE7A-5C54-4BE1-EF7183CBEF19}"/>
              </a:ext>
            </a:extLst>
          </p:cNvPr>
          <p:cNvSpPr>
            <a:spLocks noGrp="1"/>
          </p:cNvSpPr>
          <p:nvPr>
            <p:ph idx="1"/>
          </p:nvPr>
        </p:nvSpPr>
        <p:spPr>
          <a:xfrm>
            <a:off x="126597" y="1434400"/>
            <a:ext cx="4744455" cy="4351338"/>
          </a:xfrm>
        </p:spPr>
        <p:txBody>
          <a:bodyPr>
            <a:normAutofit/>
          </a:bodyPr>
          <a:lstStyle/>
          <a:p>
            <a:r>
              <a:rPr lang="en-US" b="1" dirty="0"/>
              <a:t>Total Lee County Population</a:t>
            </a:r>
            <a:r>
              <a:rPr lang="en-US" dirty="0"/>
              <a:t>: 718,115</a:t>
            </a:r>
          </a:p>
          <a:p>
            <a:r>
              <a:rPr lang="en-US" b="1" dirty="0"/>
              <a:t>Estimated Low-Income Population</a:t>
            </a:r>
            <a:r>
              <a:rPr lang="en-US" dirty="0"/>
              <a:t>: 89,578</a:t>
            </a:r>
          </a:p>
          <a:p>
            <a:r>
              <a:rPr lang="en-US" b="1" dirty="0"/>
              <a:t>Percent Low-Income Population of Total Lee County Population</a:t>
            </a:r>
            <a:r>
              <a:rPr lang="en-US" dirty="0"/>
              <a:t>: 12%</a:t>
            </a:r>
          </a:p>
        </p:txBody>
      </p:sp>
      <p:pic>
        <p:nvPicPr>
          <p:cNvPr id="1026" name="Picture 2">
            <a:extLst>
              <a:ext uri="{FF2B5EF4-FFF2-40B4-BE49-F238E27FC236}">
                <a16:creationId xmlns:a16="http://schemas.microsoft.com/office/drawing/2014/main" id="{3A9CEE9D-A5CA-9B29-DD1F-A6FA8814C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034919" y="1328227"/>
            <a:ext cx="7156176" cy="5529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566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AFE78-775E-CA1B-7267-78028B2BDB6A}"/>
              </a:ext>
            </a:extLst>
          </p:cNvPr>
          <p:cNvSpPr>
            <a:spLocks noGrp="1"/>
          </p:cNvSpPr>
          <p:nvPr>
            <p:ph type="title"/>
          </p:nvPr>
        </p:nvSpPr>
        <p:spPr/>
        <p:txBody>
          <a:bodyPr>
            <a:normAutofit/>
          </a:bodyPr>
          <a:lstStyle/>
          <a:p>
            <a:r>
              <a:rPr lang="en-US" sz="2800" dirty="0"/>
              <a:t>Language Assistance Plan and Outreach</a:t>
            </a:r>
          </a:p>
        </p:txBody>
      </p:sp>
      <p:sp>
        <p:nvSpPr>
          <p:cNvPr id="3" name="Content Placeholder 2">
            <a:extLst>
              <a:ext uri="{FF2B5EF4-FFF2-40B4-BE49-F238E27FC236}">
                <a16:creationId xmlns:a16="http://schemas.microsoft.com/office/drawing/2014/main" id="{5CF81197-A7A7-1F1E-4C5D-7B11B9257B9F}"/>
              </a:ext>
            </a:extLst>
          </p:cNvPr>
          <p:cNvSpPr>
            <a:spLocks noGrp="1"/>
          </p:cNvSpPr>
          <p:nvPr>
            <p:ph idx="1"/>
          </p:nvPr>
        </p:nvSpPr>
        <p:spPr>
          <a:xfrm>
            <a:off x="838200" y="1461832"/>
            <a:ext cx="6743700" cy="4351338"/>
          </a:xfrm>
        </p:spPr>
        <p:txBody>
          <a:bodyPr/>
          <a:lstStyle/>
          <a:p>
            <a:pPr lvl="1"/>
            <a:endParaRPr lang="en-US" dirty="0"/>
          </a:p>
          <a:p>
            <a:r>
              <a:rPr lang="en-US" dirty="0"/>
              <a:t>Service Alerts</a:t>
            </a:r>
          </a:p>
          <a:p>
            <a:r>
              <a:rPr lang="en-US" dirty="0"/>
              <a:t>Website Translations</a:t>
            </a:r>
          </a:p>
          <a:p>
            <a:r>
              <a:rPr lang="en-US" dirty="0"/>
              <a:t>Translated Announcements and Documents</a:t>
            </a:r>
          </a:p>
          <a:p>
            <a:r>
              <a:rPr lang="en-US" dirty="0"/>
              <a:t>Customer Service</a:t>
            </a:r>
          </a:p>
          <a:p>
            <a:r>
              <a:rPr lang="en-US" dirty="0"/>
              <a:t>Community Outreach</a:t>
            </a:r>
          </a:p>
          <a:p>
            <a:endParaRPr lang="en-US" dirty="0"/>
          </a:p>
          <a:p>
            <a:endParaRPr lang="en-US" dirty="0"/>
          </a:p>
        </p:txBody>
      </p:sp>
    </p:spTree>
    <p:extLst>
      <p:ext uri="{BB962C8B-B14F-4D97-AF65-F5344CB8AC3E}">
        <p14:creationId xmlns:p14="http://schemas.microsoft.com/office/powerpoint/2010/main" val="1698386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AFE78-775E-CA1B-7267-78028B2BDB6A}"/>
              </a:ext>
            </a:extLst>
          </p:cNvPr>
          <p:cNvSpPr>
            <a:spLocks noGrp="1"/>
          </p:cNvSpPr>
          <p:nvPr>
            <p:ph type="title"/>
          </p:nvPr>
        </p:nvSpPr>
        <p:spPr/>
        <p:txBody>
          <a:bodyPr>
            <a:normAutofit/>
          </a:bodyPr>
          <a:lstStyle/>
          <a:p>
            <a:r>
              <a:rPr lang="en-US" sz="2800" dirty="0"/>
              <a:t>Service Standards and Policies</a:t>
            </a:r>
          </a:p>
        </p:txBody>
      </p:sp>
      <p:sp>
        <p:nvSpPr>
          <p:cNvPr id="3" name="Content Placeholder 2">
            <a:extLst>
              <a:ext uri="{FF2B5EF4-FFF2-40B4-BE49-F238E27FC236}">
                <a16:creationId xmlns:a16="http://schemas.microsoft.com/office/drawing/2014/main" id="{5CF81197-A7A7-1F1E-4C5D-7B11B9257B9F}"/>
              </a:ext>
            </a:extLst>
          </p:cNvPr>
          <p:cNvSpPr>
            <a:spLocks noGrp="1"/>
          </p:cNvSpPr>
          <p:nvPr>
            <p:ph sz="half" idx="1"/>
          </p:nvPr>
        </p:nvSpPr>
        <p:spPr/>
        <p:txBody>
          <a:bodyPr/>
          <a:lstStyle/>
          <a:p>
            <a:pPr marL="0" indent="0">
              <a:buNone/>
            </a:pPr>
            <a:r>
              <a:rPr lang="en-US" b="1" u="sng" dirty="0"/>
              <a:t>Service Standards</a:t>
            </a:r>
          </a:p>
          <a:p>
            <a:r>
              <a:rPr lang="en-US" dirty="0"/>
              <a:t>Vehicle Load</a:t>
            </a:r>
          </a:p>
          <a:p>
            <a:r>
              <a:rPr lang="en-US" dirty="0"/>
              <a:t>Vehicle Headway</a:t>
            </a:r>
          </a:p>
          <a:p>
            <a:r>
              <a:rPr lang="en-US" dirty="0"/>
              <a:t>On-Time Performance</a:t>
            </a:r>
          </a:p>
          <a:p>
            <a:r>
              <a:rPr lang="en-US" dirty="0"/>
              <a:t>Service Availability</a:t>
            </a:r>
          </a:p>
          <a:p>
            <a:endParaRPr lang="en-US" dirty="0"/>
          </a:p>
          <a:p>
            <a:endParaRPr lang="en-US" dirty="0"/>
          </a:p>
        </p:txBody>
      </p:sp>
      <p:sp>
        <p:nvSpPr>
          <p:cNvPr id="8" name="Content Placeholder 7">
            <a:extLst>
              <a:ext uri="{FF2B5EF4-FFF2-40B4-BE49-F238E27FC236}">
                <a16:creationId xmlns:a16="http://schemas.microsoft.com/office/drawing/2014/main" id="{8F8B0C3F-338C-920F-92D4-45810232250F}"/>
              </a:ext>
            </a:extLst>
          </p:cNvPr>
          <p:cNvSpPr>
            <a:spLocks noGrp="1"/>
          </p:cNvSpPr>
          <p:nvPr>
            <p:ph sz="half" idx="2"/>
          </p:nvPr>
        </p:nvSpPr>
        <p:spPr>
          <a:xfrm>
            <a:off x="5867400" y="1825625"/>
            <a:ext cx="5905500" cy="4351338"/>
          </a:xfrm>
        </p:spPr>
        <p:txBody>
          <a:bodyPr/>
          <a:lstStyle/>
          <a:p>
            <a:pPr marL="0" indent="0">
              <a:buNone/>
            </a:pPr>
            <a:r>
              <a:rPr lang="en-US" b="1" u="sng" dirty="0"/>
              <a:t>Service Policies</a:t>
            </a:r>
          </a:p>
          <a:p>
            <a:r>
              <a:rPr lang="en-US" dirty="0"/>
              <a:t>Transit Amenity Distribution by Mode</a:t>
            </a:r>
          </a:p>
          <a:p>
            <a:r>
              <a:rPr lang="en-US" dirty="0"/>
              <a:t>Vehicle Assignment by Mode</a:t>
            </a:r>
          </a:p>
          <a:p>
            <a:endParaRPr lang="en-US" b="1" u="sng" dirty="0"/>
          </a:p>
        </p:txBody>
      </p:sp>
    </p:spTree>
    <p:extLst>
      <p:ext uri="{BB962C8B-B14F-4D97-AF65-F5344CB8AC3E}">
        <p14:creationId xmlns:p14="http://schemas.microsoft.com/office/powerpoint/2010/main" val="3035306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AFE78-775E-CA1B-7267-78028B2BDB6A}"/>
              </a:ext>
            </a:extLst>
          </p:cNvPr>
          <p:cNvSpPr>
            <a:spLocks noGrp="1"/>
          </p:cNvSpPr>
          <p:nvPr>
            <p:ph type="title"/>
          </p:nvPr>
        </p:nvSpPr>
        <p:spPr/>
        <p:txBody>
          <a:bodyPr>
            <a:normAutofit/>
          </a:bodyPr>
          <a:lstStyle/>
          <a:p>
            <a:r>
              <a:rPr lang="en-US" sz="2800" dirty="0"/>
              <a:t>Major Service and Fare Policy Change</a:t>
            </a:r>
          </a:p>
        </p:txBody>
      </p:sp>
      <p:sp>
        <p:nvSpPr>
          <p:cNvPr id="3" name="Content Placeholder 2">
            <a:extLst>
              <a:ext uri="{FF2B5EF4-FFF2-40B4-BE49-F238E27FC236}">
                <a16:creationId xmlns:a16="http://schemas.microsoft.com/office/drawing/2014/main" id="{5CF81197-A7A7-1F1E-4C5D-7B11B9257B9F}"/>
              </a:ext>
            </a:extLst>
          </p:cNvPr>
          <p:cNvSpPr>
            <a:spLocks noGrp="1"/>
          </p:cNvSpPr>
          <p:nvPr>
            <p:ph idx="1"/>
          </p:nvPr>
        </p:nvSpPr>
        <p:spPr/>
        <p:txBody>
          <a:bodyPr/>
          <a:lstStyle/>
          <a:p>
            <a:pPr marL="0" indent="0">
              <a:buNone/>
            </a:pPr>
            <a:r>
              <a:rPr lang="en-US" b="1" u="sng" dirty="0"/>
              <a:t>Major Service</a:t>
            </a:r>
          </a:p>
          <a:p>
            <a:pPr marL="0" indent="0" algn="l">
              <a:buNone/>
            </a:pPr>
            <a:r>
              <a:rPr lang="en-US" sz="1800" b="0" i="0" u="none" strike="noStrike" baseline="0" dirty="0">
                <a:latin typeface="Calibri" panose="020F0502020204030204" pitchFamily="34" charset="0"/>
              </a:rPr>
              <a:t>Major service changes include the reduction of an entire route or the addition of a new route, as defined in Lee County’s Administrative Code 11-15. Total elimination of service on a specific route requires BOCC action and an announcement of a public hearing in the </a:t>
            </a:r>
            <a:r>
              <a:rPr lang="en-US" sz="1800" b="0" i="1" u="none" strike="noStrike" baseline="0" dirty="0">
                <a:latin typeface="Calibri-Italic"/>
              </a:rPr>
              <a:t>News-Press</a:t>
            </a:r>
            <a:r>
              <a:rPr lang="en-US" sz="1800" b="0" i="0" u="none" strike="noStrike" baseline="0" dirty="0">
                <a:latin typeface="Calibri" panose="020F0502020204030204" pitchFamily="34" charset="0"/>
              </a:rPr>
              <a:t>. New routes to provide service to an area with no existing mass transit requires BOCC approval. The following steps should be followed as part of any major service change:</a:t>
            </a:r>
          </a:p>
          <a:p>
            <a:pPr marL="342900" indent="-342900" algn="l">
              <a:buFont typeface="+mj-lt"/>
              <a:buAutoNum type="arabicPeriod"/>
            </a:pPr>
            <a:r>
              <a:rPr lang="en-US" sz="1800" b="0" i="0" u="none" strike="noStrike" baseline="0" dirty="0">
                <a:latin typeface="Calibri" panose="020F0502020204030204" pitchFamily="34" charset="0"/>
              </a:rPr>
              <a:t>Route changes identified under Administrative Code 11-15 will use said code for guidance.</a:t>
            </a:r>
          </a:p>
          <a:p>
            <a:pPr marL="342900" indent="-342900" algn="l">
              <a:buFont typeface="+mj-lt"/>
              <a:buAutoNum type="arabicPeriod"/>
            </a:pPr>
            <a:r>
              <a:rPr lang="en-US" sz="1800" b="0" i="0" u="none" strike="noStrike" baseline="0" dirty="0">
                <a:latin typeface="Calibri" panose="020F0502020204030204" pitchFamily="34" charset="0"/>
              </a:rPr>
              <a:t>Elimination of a route will require Title VI analysis of service impacts. The findings of this analysis will be provided to the BOCC through the County’s public hearing procedures.</a:t>
            </a:r>
          </a:p>
          <a:p>
            <a:pPr marL="342900" indent="-342900" algn="l">
              <a:buFont typeface="+mj-lt"/>
              <a:buAutoNum type="arabicPeriod"/>
            </a:pPr>
            <a:r>
              <a:rPr lang="en-US" sz="1800" b="0" i="0" u="none" strike="noStrike" baseline="0" dirty="0">
                <a:latin typeface="Calibri" panose="020F0502020204030204" pitchFamily="34" charset="0"/>
              </a:rPr>
              <a:t>In addition to the Administrative Code 11-15 requirements, LeeTran will complete the steps laid out in LeeTran Policy #900-01, included in Appendix C.</a:t>
            </a:r>
            <a:endParaRPr lang="en-US" dirty="0"/>
          </a:p>
          <a:p>
            <a:endParaRPr lang="en-US" dirty="0"/>
          </a:p>
        </p:txBody>
      </p:sp>
    </p:spTree>
    <p:extLst>
      <p:ext uri="{BB962C8B-B14F-4D97-AF65-F5344CB8AC3E}">
        <p14:creationId xmlns:p14="http://schemas.microsoft.com/office/powerpoint/2010/main" val="329840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19909-61C1-8921-B3E5-CA949BE31E75}"/>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984DE6F8-922C-1564-DDBA-4F57A2D8BDCA}"/>
              </a:ext>
            </a:extLst>
          </p:cNvPr>
          <p:cNvSpPr>
            <a:spLocks noGrp="1"/>
          </p:cNvSpPr>
          <p:nvPr>
            <p:ph idx="1"/>
          </p:nvPr>
        </p:nvSpPr>
        <p:spPr>
          <a:xfrm>
            <a:off x="838200" y="1778854"/>
            <a:ext cx="10515600" cy="3300291"/>
          </a:xfrm>
        </p:spPr>
        <p:txBody>
          <a:bodyPr/>
          <a:lstStyle/>
          <a:p>
            <a:r>
              <a:rPr lang="en-US" sz="3200" b="1" dirty="0"/>
              <a:t>October 2023 </a:t>
            </a:r>
            <a:r>
              <a:rPr lang="en-US" sz="3200" dirty="0"/>
              <a:t>- Finalize Title VI Program Report</a:t>
            </a:r>
          </a:p>
          <a:p>
            <a:r>
              <a:rPr lang="en-US" sz="3200" b="1" dirty="0"/>
              <a:t>November 2023 </a:t>
            </a:r>
            <a:r>
              <a:rPr lang="en-US" sz="3200" dirty="0"/>
              <a:t>- Lee County Board of County Commissioner Approval</a:t>
            </a:r>
          </a:p>
          <a:p>
            <a:r>
              <a:rPr lang="en-US" sz="3200" b="1" dirty="0"/>
              <a:t>December 2023 </a:t>
            </a:r>
            <a:r>
              <a:rPr lang="en-US" sz="3200" dirty="0"/>
              <a:t>- Submittal to Federal Transit Administration</a:t>
            </a:r>
          </a:p>
          <a:p>
            <a:endParaRPr lang="en-US" dirty="0"/>
          </a:p>
        </p:txBody>
      </p:sp>
    </p:spTree>
    <p:extLst>
      <p:ext uri="{BB962C8B-B14F-4D97-AF65-F5344CB8AC3E}">
        <p14:creationId xmlns:p14="http://schemas.microsoft.com/office/powerpoint/2010/main" val="404401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E959-1851-7958-330F-B641EA9289A9}"/>
              </a:ext>
            </a:extLst>
          </p:cNvPr>
          <p:cNvSpPr>
            <a:spLocks noGrp="1"/>
          </p:cNvSpPr>
          <p:nvPr>
            <p:ph type="title"/>
          </p:nvPr>
        </p:nvSpPr>
        <p:spPr/>
        <p:txBody>
          <a:bodyPr>
            <a:normAutofit/>
          </a:bodyPr>
          <a:lstStyle/>
          <a:p>
            <a:r>
              <a:rPr lang="en-US" sz="4000" dirty="0"/>
              <a:t>Welcome!</a:t>
            </a:r>
          </a:p>
        </p:txBody>
      </p:sp>
      <p:sp>
        <p:nvSpPr>
          <p:cNvPr id="3" name="Content Placeholder 2">
            <a:extLst>
              <a:ext uri="{FF2B5EF4-FFF2-40B4-BE49-F238E27FC236}">
                <a16:creationId xmlns:a16="http://schemas.microsoft.com/office/drawing/2014/main" id="{FABB1A3C-3F4A-3270-7AFF-65E0A49782A8}"/>
              </a:ext>
            </a:extLst>
          </p:cNvPr>
          <p:cNvSpPr>
            <a:spLocks noGrp="1"/>
          </p:cNvSpPr>
          <p:nvPr>
            <p:ph idx="1"/>
          </p:nvPr>
        </p:nvSpPr>
        <p:spPr/>
        <p:txBody>
          <a:bodyPr>
            <a:normAutofit/>
          </a:bodyPr>
          <a:lstStyle/>
          <a:p>
            <a:r>
              <a:rPr lang="en-US" sz="3600" b="1" dirty="0"/>
              <a:t>Agenda</a:t>
            </a:r>
          </a:p>
          <a:p>
            <a:pPr lvl="1"/>
            <a:r>
              <a:rPr lang="en-US" sz="3200" dirty="0"/>
              <a:t>What is the Title VI of the Civil Rights Act?</a:t>
            </a:r>
          </a:p>
          <a:p>
            <a:pPr lvl="1"/>
            <a:r>
              <a:rPr lang="en-US" sz="3200" dirty="0"/>
              <a:t>LeeTran’s Title VI Plan Update</a:t>
            </a:r>
          </a:p>
          <a:p>
            <a:pPr lvl="1"/>
            <a:r>
              <a:rPr lang="en-US" sz="3200" dirty="0"/>
              <a:t>Title VI Notice and Compliant Procedures</a:t>
            </a:r>
          </a:p>
          <a:p>
            <a:pPr lvl="1"/>
            <a:r>
              <a:rPr lang="en-US" sz="3200" dirty="0"/>
              <a:t>Demographic Analysis</a:t>
            </a:r>
          </a:p>
          <a:p>
            <a:pPr lvl="1"/>
            <a:r>
              <a:rPr lang="en-US" sz="3200" dirty="0"/>
              <a:t>Language Assistance Plan and Outreach</a:t>
            </a:r>
          </a:p>
          <a:p>
            <a:pPr lvl="1"/>
            <a:r>
              <a:rPr lang="en-US" sz="3200" dirty="0"/>
              <a:t>Standards and Policies</a:t>
            </a:r>
          </a:p>
          <a:p>
            <a:pPr lvl="1"/>
            <a:endParaRPr lang="en-US" sz="3200" dirty="0"/>
          </a:p>
          <a:p>
            <a:pPr lvl="1"/>
            <a:endParaRPr lang="en-US" dirty="0"/>
          </a:p>
          <a:p>
            <a:endParaRPr lang="en-US" dirty="0"/>
          </a:p>
          <a:p>
            <a:endParaRPr lang="en-US" dirty="0"/>
          </a:p>
        </p:txBody>
      </p:sp>
    </p:spTree>
    <p:extLst>
      <p:ext uri="{BB962C8B-B14F-4D97-AF65-F5344CB8AC3E}">
        <p14:creationId xmlns:p14="http://schemas.microsoft.com/office/powerpoint/2010/main" val="4221345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E959-1851-7958-330F-B641EA9289A9}"/>
              </a:ext>
            </a:extLst>
          </p:cNvPr>
          <p:cNvSpPr>
            <a:spLocks noGrp="1"/>
          </p:cNvSpPr>
          <p:nvPr>
            <p:ph type="title"/>
          </p:nvPr>
        </p:nvSpPr>
        <p:spPr/>
        <p:txBody>
          <a:bodyPr>
            <a:normAutofit/>
          </a:bodyPr>
          <a:lstStyle/>
          <a:p>
            <a:r>
              <a:rPr lang="en-US" sz="4000" dirty="0"/>
              <a:t>Contact Information</a:t>
            </a:r>
          </a:p>
        </p:txBody>
      </p:sp>
      <p:sp>
        <p:nvSpPr>
          <p:cNvPr id="3" name="Content Placeholder 2">
            <a:extLst>
              <a:ext uri="{FF2B5EF4-FFF2-40B4-BE49-F238E27FC236}">
                <a16:creationId xmlns:a16="http://schemas.microsoft.com/office/drawing/2014/main" id="{FABB1A3C-3F4A-3270-7AFF-65E0A49782A8}"/>
              </a:ext>
            </a:extLst>
          </p:cNvPr>
          <p:cNvSpPr>
            <a:spLocks noGrp="1"/>
          </p:cNvSpPr>
          <p:nvPr>
            <p:ph idx="1"/>
          </p:nvPr>
        </p:nvSpPr>
        <p:spPr>
          <a:xfrm>
            <a:off x="910628" y="1661008"/>
            <a:ext cx="10515600" cy="4351338"/>
          </a:xfrm>
        </p:spPr>
        <p:txBody>
          <a:bodyPr>
            <a:normAutofit lnSpcReduction="10000"/>
          </a:bodyPr>
          <a:lstStyle/>
          <a:p>
            <a:r>
              <a:rPr lang="en-US" dirty="0"/>
              <a:t>Ranice E. Monroe, Ed. D.</a:t>
            </a:r>
          </a:p>
          <a:p>
            <a:pPr marL="457200" lvl="1" indent="0">
              <a:buNone/>
            </a:pPr>
            <a:r>
              <a:rPr lang="en-US" dirty="0"/>
              <a:t>Compliance Coordinator</a:t>
            </a:r>
            <a:br>
              <a:rPr lang="en-US" dirty="0"/>
            </a:br>
            <a:r>
              <a:rPr lang="en-US" dirty="0"/>
              <a:t>Lee County Transit – LeeTran</a:t>
            </a:r>
          </a:p>
          <a:p>
            <a:pPr marL="457200" lvl="1" indent="0">
              <a:buNone/>
            </a:pPr>
            <a:r>
              <a:rPr lang="en-US" dirty="0"/>
              <a:t>Ph: 239.533.0374</a:t>
            </a:r>
          </a:p>
          <a:p>
            <a:pPr marL="457200" lvl="1" indent="0">
              <a:buNone/>
            </a:pPr>
            <a:r>
              <a:rPr lang="en-US" dirty="0">
                <a:hlinkClick r:id="rId2"/>
              </a:rPr>
              <a:t>rmonroe@leegov.com</a:t>
            </a:r>
            <a:endParaRPr lang="en-US" dirty="0"/>
          </a:p>
          <a:p>
            <a:pPr marL="457200" lvl="1" indent="0">
              <a:buNone/>
            </a:pPr>
            <a:endParaRPr lang="en-US" dirty="0"/>
          </a:p>
          <a:p>
            <a:r>
              <a:rPr lang="en-US" dirty="0"/>
              <a:t>Corinn Beem, AICP</a:t>
            </a:r>
          </a:p>
          <a:p>
            <a:pPr marL="457200" lvl="1" indent="0">
              <a:buNone/>
            </a:pPr>
            <a:r>
              <a:rPr lang="en-US" dirty="0"/>
              <a:t>Project Manager</a:t>
            </a:r>
          </a:p>
          <a:p>
            <a:pPr marL="457200" lvl="1" indent="0">
              <a:buNone/>
            </a:pPr>
            <a:r>
              <a:rPr lang="en-US" dirty="0"/>
              <a:t>Kimley-Horn and Associates</a:t>
            </a:r>
          </a:p>
          <a:p>
            <a:pPr marL="457200" lvl="1" indent="0">
              <a:buNone/>
            </a:pPr>
            <a:r>
              <a:rPr lang="en-US" dirty="0"/>
              <a:t>Ph: 813.635.5503</a:t>
            </a:r>
          </a:p>
          <a:p>
            <a:pPr marL="457200" lvl="1" indent="0">
              <a:buNone/>
            </a:pPr>
            <a:r>
              <a:rPr lang="en-US" dirty="0">
                <a:hlinkClick r:id="rId3"/>
              </a:rPr>
              <a:t>Corinn.Beem@kimley-horn.com</a:t>
            </a:r>
            <a:endParaRPr lang="en-US" dirty="0"/>
          </a:p>
          <a:p>
            <a:pPr marL="457200" lvl="1" indent="0">
              <a:buNone/>
            </a:pPr>
            <a:endParaRPr lang="en-US" dirty="0"/>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4156646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CBA8E-CA42-ADF1-D6A1-042D4054F99D}"/>
              </a:ext>
            </a:extLst>
          </p:cNvPr>
          <p:cNvSpPr>
            <a:spLocks noGrp="1"/>
          </p:cNvSpPr>
          <p:nvPr>
            <p:ph type="title"/>
          </p:nvPr>
        </p:nvSpPr>
        <p:spPr/>
        <p:txBody>
          <a:bodyPr>
            <a:normAutofit/>
          </a:bodyPr>
          <a:lstStyle/>
          <a:p>
            <a:r>
              <a:rPr lang="en-US" sz="4000" dirty="0">
                <a:ea typeface="+mn-ea"/>
              </a:rPr>
              <a:t>Para Español</a:t>
            </a:r>
            <a:endParaRPr lang="en-US" sz="4000" dirty="0"/>
          </a:p>
        </p:txBody>
      </p:sp>
      <p:sp>
        <p:nvSpPr>
          <p:cNvPr id="3" name="Content Placeholder 2">
            <a:extLst>
              <a:ext uri="{FF2B5EF4-FFF2-40B4-BE49-F238E27FC236}">
                <a16:creationId xmlns:a16="http://schemas.microsoft.com/office/drawing/2014/main" id="{FCDAE6B6-59B5-152E-8119-F43BA78EFAA7}"/>
              </a:ext>
            </a:extLst>
          </p:cNvPr>
          <p:cNvSpPr>
            <a:spLocks noGrp="1"/>
          </p:cNvSpPr>
          <p:nvPr>
            <p:ph idx="1"/>
          </p:nvPr>
        </p:nvSpPr>
        <p:spPr/>
        <p:txBody>
          <a:bodyPr/>
          <a:lstStyle/>
          <a:p>
            <a:r>
              <a:rPr lang="en-US" sz="4000" dirty="0"/>
              <a:t>Tres Opciones</a:t>
            </a:r>
          </a:p>
          <a:p>
            <a:pPr lvl="1"/>
            <a:r>
              <a:rPr lang="en-US" sz="3600" dirty="0"/>
              <a:t>Hablar </a:t>
            </a:r>
            <a:r>
              <a:rPr lang="es-ES" altLang="en-US" sz="3600" dirty="0"/>
              <a:t>conmigo después de la presentación </a:t>
            </a:r>
            <a:endParaRPr lang="en-US" altLang="en-US" sz="3600" dirty="0"/>
          </a:p>
          <a:p>
            <a:pPr lvl="1"/>
            <a:r>
              <a:rPr lang="en-US" sz="3600" dirty="0"/>
              <a:t>Llamar 727.328.4299</a:t>
            </a:r>
          </a:p>
          <a:p>
            <a:pPr lvl="1"/>
            <a:r>
              <a:rPr lang="es-ES" altLang="en-US" sz="3600" dirty="0"/>
              <a:t>Página web: </a:t>
            </a:r>
            <a:r>
              <a:rPr lang="es-ES" altLang="en-US" sz="3600" dirty="0">
                <a:hlinkClick r:id="rId2"/>
              </a:rPr>
              <a:t>https://www.leegov.com/leetran/compliance</a:t>
            </a:r>
            <a:endParaRPr lang="es-ES" altLang="en-US" sz="3600" dirty="0"/>
          </a:p>
          <a:p>
            <a:pPr lvl="1"/>
            <a:endParaRPr lang="es-ES" altLang="en-US" sz="3600" dirty="0"/>
          </a:p>
          <a:p>
            <a:pPr lvl="1"/>
            <a:endParaRPr lang="en-US" dirty="0"/>
          </a:p>
        </p:txBody>
      </p:sp>
      <p:pic>
        <p:nvPicPr>
          <p:cNvPr id="7" name="Picture 6">
            <a:extLst>
              <a:ext uri="{FF2B5EF4-FFF2-40B4-BE49-F238E27FC236}">
                <a16:creationId xmlns:a16="http://schemas.microsoft.com/office/drawing/2014/main" id="{CB5620A0-9D56-7C73-03B3-256FF782D6EE}"/>
              </a:ext>
            </a:extLst>
          </p:cNvPr>
          <p:cNvPicPr>
            <a:picLocks noChangeAspect="1"/>
          </p:cNvPicPr>
          <p:nvPr/>
        </p:nvPicPr>
        <p:blipFill rotWithShape="1">
          <a:blip r:embed="rId3"/>
          <a:srcRect l="1649" t="16721" r="3185"/>
          <a:stretch/>
        </p:blipFill>
        <p:spPr>
          <a:xfrm>
            <a:off x="1548754" y="4267200"/>
            <a:ext cx="6002420" cy="1933113"/>
          </a:xfrm>
          <a:prstGeom prst="rect">
            <a:avLst/>
          </a:prstGeom>
        </p:spPr>
      </p:pic>
    </p:spTree>
    <p:extLst>
      <p:ext uri="{BB962C8B-B14F-4D97-AF65-F5344CB8AC3E}">
        <p14:creationId xmlns:p14="http://schemas.microsoft.com/office/powerpoint/2010/main" val="242485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083DE-2B4E-5CC4-79A4-9226B4135631}"/>
              </a:ext>
            </a:extLst>
          </p:cNvPr>
          <p:cNvSpPr>
            <a:spLocks noGrp="1"/>
          </p:cNvSpPr>
          <p:nvPr>
            <p:ph type="title"/>
          </p:nvPr>
        </p:nvSpPr>
        <p:spPr/>
        <p:txBody>
          <a:bodyPr>
            <a:normAutofit/>
          </a:bodyPr>
          <a:lstStyle/>
          <a:p>
            <a:r>
              <a:rPr lang="en-US" sz="4000" dirty="0"/>
              <a:t>About the Public Meeting</a:t>
            </a:r>
          </a:p>
        </p:txBody>
      </p:sp>
      <p:sp>
        <p:nvSpPr>
          <p:cNvPr id="3" name="Content Placeholder 2">
            <a:extLst>
              <a:ext uri="{FF2B5EF4-FFF2-40B4-BE49-F238E27FC236}">
                <a16:creationId xmlns:a16="http://schemas.microsoft.com/office/drawing/2014/main" id="{872BCEB0-4400-C2C2-6603-0F2EE62A75DF}"/>
              </a:ext>
            </a:extLst>
          </p:cNvPr>
          <p:cNvSpPr>
            <a:spLocks noGrp="1"/>
          </p:cNvSpPr>
          <p:nvPr>
            <p:ph idx="1"/>
          </p:nvPr>
        </p:nvSpPr>
        <p:spPr>
          <a:xfrm>
            <a:off x="838200" y="1461832"/>
            <a:ext cx="5860512" cy="4351338"/>
          </a:xfrm>
        </p:spPr>
        <p:txBody>
          <a:bodyPr>
            <a:normAutofit lnSpcReduction="10000"/>
          </a:bodyPr>
          <a:lstStyle/>
          <a:p>
            <a:pPr marL="0" indent="0">
              <a:buNone/>
            </a:pPr>
            <a:r>
              <a:rPr lang="en-US" dirty="0"/>
              <a:t>This public meeting is being conducted in a hybrid format, offered in-person and virtual: </a:t>
            </a:r>
          </a:p>
          <a:p>
            <a:pPr marL="457200" lvl="1" indent="0">
              <a:buNone/>
            </a:pPr>
            <a:endParaRPr lang="en-US" sz="1100" dirty="0"/>
          </a:p>
          <a:p>
            <a:pPr marL="461963" lvl="1" indent="-290513">
              <a:lnSpc>
                <a:spcPct val="150000"/>
              </a:lnSpc>
            </a:pPr>
            <a:r>
              <a:rPr lang="en-US" sz="2800" b="1" dirty="0"/>
              <a:t>In-Person Location</a:t>
            </a:r>
            <a:r>
              <a:rPr lang="en-US" sz="2800" dirty="0"/>
              <a:t>: </a:t>
            </a:r>
          </a:p>
          <a:p>
            <a:pPr marL="919163" lvl="2" indent="-290513">
              <a:lnSpc>
                <a:spcPct val="150000"/>
              </a:lnSpc>
            </a:pPr>
            <a:r>
              <a:rPr lang="en-US" sz="2400" dirty="0"/>
              <a:t>LeeTran Headquarters (</a:t>
            </a:r>
            <a:r>
              <a:rPr lang="en-US" sz="2000" b="0" i="0" dirty="0">
                <a:solidFill>
                  <a:srgbClr val="1F0C01"/>
                </a:solidFill>
                <a:effectLst/>
                <a:latin typeface="Trebuchet MS" panose="020B0603020202020204" pitchFamily="34" charset="0"/>
              </a:rPr>
              <a:t>3401 Metro Parkway, Ft. Myers, FL 33901)</a:t>
            </a:r>
            <a:endParaRPr lang="en-US" sz="2400" dirty="0"/>
          </a:p>
          <a:p>
            <a:pPr marL="461963" lvl="1" indent="-290513">
              <a:lnSpc>
                <a:spcPct val="150000"/>
              </a:lnSpc>
            </a:pPr>
            <a:r>
              <a:rPr lang="en-US" sz="2800" b="1" dirty="0"/>
              <a:t>Virtual Meeting</a:t>
            </a:r>
            <a:r>
              <a:rPr lang="en-US" sz="2800" dirty="0"/>
              <a:t>: 	</a:t>
            </a:r>
          </a:p>
          <a:p>
            <a:pPr marL="919163" lvl="2" indent="-290513">
              <a:lnSpc>
                <a:spcPct val="150000"/>
              </a:lnSpc>
            </a:pPr>
            <a:r>
              <a:rPr lang="en-US" sz="2400" dirty="0">
                <a:hlinkClick r:id="rId2"/>
              </a:rPr>
              <a:t>Microsoft Teams</a:t>
            </a:r>
            <a:endParaRPr lang="en-US" sz="2400" dirty="0"/>
          </a:p>
        </p:txBody>
      </p:sp>
      <p:graphicFrame>
        <p:nvGraphicFramePr>
          <p:cNvPr id="4" name="Diagram 3">
            <a:extLst>
              <a:ext uri="{FF2B5EF4-FFF2-40B4-BE49-F238E27FC236}">
                <a16:creationId xmlns:a16="http://schemas.microsoft.com/office/drawing/2014/main" id="{8BA12C53-4206-9E6C-4B3F-A868F1335215}"/>
              </a:ext>
            </a:extLst>
          </p:cNvPr>
          <p:cNvGraphicFramePr/>
          <p:nvPr>
            <p:extLst>
              <p:ext uri="{D42A27DB-BD31-4B8C-83A1-F6EECF244321}">
                <p14:modId xmlns:p14="http://schemas.microsoft.com/office/powerpoint/2010/main" val="4221634756"/>
              </p:ext>
            </p:extLst>
          </p:nvPr>
        </p:nvGraphicFramePr>
        <p:xfrm>
          <a:off x="6698712" y="2636262"/>
          <a:ext cx="4584699" cy="304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095D3686-6F58-5A6B-09EB-8CD902AFF74D}"/>
              </a:ext>
            </a:extLst>
          </p:cNvPr>
          <p:cNvGrpSpPr/>
          <p:nvPr/>
        </p:nvGrpSpPr>
        <p:grpSpPr>
          <a:xfrm>
            <a:off x="6791260" y="1742713"/>
            <a:ext cx="4584700" cy="1371600"/>
            <a:chOff x="7587301" y="213511"/>
            <a:chExt cx="4584700" cy="1371600"/>
          </a:xfrm>
        </p:grpSpPr>
        <p:sp>
          <p:nvSpPr>
            <p:cNvPr id="6" name="TextBox 5">
              <a:extLst>
                <a:ext uri="{FF2B5EF4-FFF2-40B4-BE49-F238E27FC236}">
                  <a16:creationId xmlns:a16="http://schemas.microsoft.com/office/drawing/2014/main" id="{A7D44454-E6E1-CFF3-408A-C96DB773AB17}"/>
                </a:ext>
              </a:extLst>
            </p:cNvPr>
            <p:cNvSpPr txBox="1"/>
            <p:nvPr/>
          </p:nvSpPr>
          <p:spPr>
            <a:xfrm>
              <a:off x="7587301" y="213511"/>
              <a:ext cx="4584700" cy="830997"/>
            </a:xfrm>
            <a:prstGeom prst="rect">
              <a:avLst/>
            </a:prstGeom>
            <a:noFill/>
          </p:spPr>
          <p:txBody>
            <a:bodyPr wrap="square" rtlCol="0">
              <a:spAutoFit/>
            </a:bodyPr>
            <a:lstStyle/>
            <a:p>
              <a:pPr algn="ctr"/>
              <a:r>
                <a:rPr lang="en-US" sz="2400" b="1" dirty="0">
                  <a:cs typeface="Arial" panose="020B0604020202020204" pitchFamily="34" charset="0"/>
                </a:rPr>
                <a:t>Hybrid Meeting </a:t>
              </a:r>
            </a:p>
            <a:p>
              <a:pPr algn="ctr"/>
              <a:endParaRPr lang="en-US" sz="2400" dirty="0">
                <a:solidFill>
                  <a:srgbClr val="153879"/>
                </a:solidFill>
                <a:latin typeface="Arial" panose="020B060402020202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C647FE84-8D71-EBB3-B9C1-8F88124180BD}"/>
                </a:ext>
              </a:extLst>
            </p:cNvPr>
            <p:cNvCxnSpPr/>
            <p:nvPr/>
          </p:nvCxnSpPr>
          <p:spPr>
            <a:xfrm>
              <a:off x="9879651" y="629009"/>
              <a:ext cx="0" cy="95610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4108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F4EF-FEC2-CC36-0B00-42BBD6040B01}"/>
              </a:ext>
            </a:extLst>
          </p:cNvPr>
          <p:cNvSpPr>
            <a:spLocks noGrp="1"/>
          </p:cNvSpPr>
          <p:nvPr>
            <p:ph type="title"/>
          </p:nvPr>
        </p:nvSpPr>
        <p:spPr/>
        <p:txBody>
          <a:bodyPr/>
          <a:lstStyle/>
          <a:p>
            <a:r>
              <a:rPr lang="en-US" dirty="0"/>
              <a:t>Title VI of the Civil Rights Act of 1964</a:t>
            </a:r>
          </a:p>
        </p:txBody>
      </p:sp>
      <p:sp>
        <p:nvSpPr>
          <p:cNvPr id="3" name="Content Placeholder 2">
            <a:extLst>
              <a:ext uri="{FF2B5EF4-FFF2-40B4-BE49-F238E27FC236}">
                <a16:creationId xmlns:a16="http://schemas.microsoft.com/office/drawing/2014/main" id="{442E3D83-6264-DA3B-53BC-A58E07C68298}"/>
              </a:ext>
            </a:extLst>
          </p:cNvPr>
          <p:cNvSpPr>
            <a:spLocks noGrp="1"/>
          </p:cNvSpPr>
          <p:nvPr>
            <p:ph idx="1"/>
          </p:nvPr>
        </p:nvSpPr>
        <p:spPr>
          <a:xfrm>
            <a:off x="567282" y="2206147"/>
            <a:ext cx="11057436" cy="3090129"/>
          </a:xfrm>
        </p:spPr>
        <p:txBody>
          <a:bodyPr>
            <a:normAutofit/>
          </a:bodyPr>
          <a:lstStyle/>
          <a:p>
            <a:pPr marL="0" indent="0">
              <a:buNone/>
            </a:pPr>
            <a:r>
              <a:rPr lang="en-US" sz="3200" i="1" dirty="0">
                <a:cs typeface="Arial" panose="020B0604020202020204" pitchFamily="34" charset="0"/>
              </a:rPr>
              <a:t>Title VI of the Civil Rights Act of 1964, 42 U.S.C. 2000d et seq. prohibits discrimination on the basis of race, color, or national origin in any program or activity that receives Federal funds or other Federal financial assistance.</a:t>
            </a:r>
            <a:endParaRPr lang="en-US" sz="3600" dirty="0"/>
          </a:p>
        </p:txBody>
      </p:sp>
    </p:spTree>
    <p:extLst>
      <p:ext uri="{BB962C8B-B14F-4D97-AF65-F5344CB8AC3E}">
        <p14:creationId xmlns:p14="http://schemas.microsoft.com/office/powerpoint/2010/main" val="2209787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28CA0-C4F2-ABB0-402C-5851A6A85E49}"/>
              </a:ext>
            </a:extLst>
          </p:cNvPr>
          <p:cNvSpPr>
            <a:spLocks noGrp="1"/>
          </p:cNvSpPr>
          <p:nvPr>
            <p:ph type="title"/>
          </p:nvPr>
        </p:nvSpPr>
        <p:spPr/>
        <p:txBody>
          <a:bodyPr/>
          <a:lstStyle/>
          <a:p>
            <a:r>
              <a:rPr lang="en-US" dirty="0"/>
              <a:t>LeeTran Title VI 2023 - 2026 Update</a:t>
            </a:r>
          </a:p>
        </p:txBody>
      </p:sp>
      <p:sp>
        <p:nvSpPr>
          <p:cNvPr id="3" name="Content Placeholder 2">
            <a:extLst>
              <a:ext uri="{FF2B5EF4-FFF2-40B4-BE49-F238E27FC236}">
                <a16:creationId xmlns:a16="http://schemas.microsoft.com/office/drawing/2014/main" id="{82E25E9D-14F0-618F-2FC6-32F4FD10D639}"/>
              </a:ext>
            </a:extLst>
          </p:cNvPr>
          <p:cNvSpPr>
            <a:spLocks noGrp="1"/>
          </p:cNvSpPr>
          <p:nvPr>
            <p:ph idx="1"/>
          </p:nvPr>
        </p:nvSpPr>
        <p:spPr>
          <a:xfrm>
            <a:off x="838200" y="1686270"/>
            <a:ext cx="10515600" cy="3948175"/>
          </a:xfrm>
        </p:spPr>
        <p:txBody>
          <a:bodyPr>
            <a:normAutofit fontScale="92500"/>
          </a:bodyPr>
          <a:lstStyle/>
          <a:p>
            <a:r>
              <a:rPr lang="en-US" sz="3200" dirty="0"/>
              <a:t>Title VI Program is required by the Federal Transit Administration (FTA) to be updated every three years.</a:t>
            </a:r>
          </a:p>
          <a:p>
            <a:pPr marL="0" indent="0">
              <a:buNone/>
            </a:pPr>
            <a:endParaRPr lang="en-US" sz="3200" dirty="0"/>
          </a:p>
          <a:p>
            <a:r>
              <a:rPr lang="en-US" sz="3200" dirty="0"/>
              <a:t>Developed and updated to ensure no person, on the grounds of race, color, or national origin, is excluded from participating in, denied the benefits of, or subjected to discrimination.</a:t>
            </a:r>
          </a:p>
          <a:p>
            <a:endParaRPr lang="en-US" sz="3200" dirty="0"/>
          </a:p>
          <a:p>
            <a:r>
              <a:rPr lang="en-US" sz="3200" dirty="0"/>
              <a:t>Last Update was completed September 2020</a:t>
            </a:r>
          </a:p>
          <a:p>
            <a:endParaRPr lang="en-US" dirty="0"/>
          </a:p>
          <a:p>
            <a:endParaRPr lang="en-US" dirty="0"/>
          </a:p>
        </p:txBody>
      </p:sp>
    </p:spTree>
    <p:extLst>
      <p:ext uri="{BB962C8B-B14F-4D97-AF65-F5344CB8AC3E}">
        <p14:creationId xmlns:p14="http://schemas.microsoft.com/office/powerpoint/2010/main" val="1847530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A1195-DEDA-3710-A5E6-B23141A8E08A}"/>
              </a:ext>
            </a:extLst>
          </p:cNvPr>
          <p:cNvSpPr>
            <a:spLocks noGrp="1"/>
          </p:cNvSpPr>
          <p:nvPr>
            <p:ph type="title"/>
          </p:nvPr>
        </p:nvSpPr>
        <p:spPr/>
        <p:txBody>
          <a:bodyPr/>
          <a:lstStyle/>
          <a:p>
            <a:r>
              <a:rPr lang="en-US" dirty="0"/>
              <a:t>Title VI Notice to the Public</a:t>
            </a:r>
          </a:p>
        </p:txBody>
      </p:sp>
      <p:sp>
        <p:nvSpPr>
          <p:cNvPr id="6" name="Content Placeholder 2">
            <a:extLst>
              <a:ext uri="{FF2B5EF4-FFF2-40B4-BE49-F238E27FC236}">
                <a16:creationId xmlns:a16="http://schemas.microsoft.com/office/drawing/2014/main" id="{DF60FE4B-0E0F-1896-FD97-76FE12992347}"/>
              </a:ext>
            </a:extLst>
          </p:cNvPr>
          <p:cNvSpPr>
            <a:spLocks noGrp="1"/>
          </p:cNvSpPr>
          <p:nvPr>
            <p:ph idx="1"/>
          </p:nvPr>
        </p:nvSpPr>
        <p:spPr>
          <a:xfrm>
            <a:off x="539877" y="2022430"/>
            <a:ext cx="11112245" cy="2813140"/>
          </a:xfrm>
        </p:spPr>
        <p:txBody>
          <a:bodyPr>
            <a:normAutofit/>
          </a:bodyPr>
          <a:lstStyle/>
          <a:p>
            <a:pPr marL="0" indent="0">
              <a:buNone/>
            </a:pPr>
            <a:r>
              <a:rPr lang="en-US" sz="3200" i="1" dirty="0">
                <a:cs typeface="Arial" panose="020B0604020202020204" pitchFamily="34" charset="0"/>
              </a:rPr>
              <a:t>Title 49 CFR Section 21.9(d) requires recipients to provide information to the public regarding the recipient’s obligations under DOT’s Title VI regulations and apprise members of the public of the protections against discrimination afforded to them by Title VI. </a:t>
            </a:r>
          </a:p>
          <a:p>
            <a:endParaRPr lang="en-US" dirty="0"/>
          </a:p>
          <a:p>
            <a:endParaRPr lang="en-US" dirty="0"/>
          </a:p>
        </p:txBody>
      </p:sp>
    </p:spTree>
    <p:extLst>
      <p:ext uri="{BB962C8B-B14F-4D97-AF65-F5344CB8AC3E}">
        <p14:creationId xmlns:p14="http://schemas.microsoft.com/office/powerpoint/2010/main" val="1867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A1195-DEDA-3710-A5E6-B23141A8E08A}"/>
              </a:ext>
            </a:extLst>
          </p:cNvPr>
          <p:cNvSpPr>
            <a:spLocks noGrp="1"/>
          </p:cNvSpPr>
          <p:nvPr>
            <p:ph type="title"/>
          </p:nvPr>
        </p:nvSpPr>
        <p:spPr/>
        <p:txBody>
          <a:bodyPr/>
          <a:lstStyle/>
          <a:p>
            <a:r>
              <a:rPr lang="en-US" dirty="0"/>
              <a:t>Title VI Notice to the Public</a:t>
            </a:r>
          </a:p>
        </p:txBody>
      </p:sp>
      <p:sp>
        <p:nvSpPr>
          <p:cNvPr id="6" name="Content Placeholder 2">
            <a:extLst>
              <a:ext uri="{FF2B5EF4-FFF2-40B4-BE49-F238E27FC236}">
                <a16:creationId xmlns:a16="http://schemas.microsoft.com/office/drawing/2014/main" id="{DF60FE4B-0E0F-1896-FD97-76FE12992347}"/>
              </a:ext>
            </a:extLst>
          </p:cNvPr>
          <p:cNvSpPr>
            <a:spLocks noGrp="1"/>
          </p:cNvSpPr>
          <p:nvPr>
            <p:ph idx="1"/>
          </p:nvPr>
        </p:nvSpPr>
        <p:spPr>
          <a:xfrm>
            <a:off x="603505" y="1539784"/>
            <a:ext cx="9174238" cy="4213315"/>
          </a:xfrm>
        </p:spPr>
        <p:txBody>
          <a:bodyPr>
            <a:normAutofit fontScale="92500" lnSpcReduction="10000"/>
          </a:bodyPr>
          <a:lstStyle/>
          <a:p>
            <a:r>
              <a:rPr lang="en-US" sz="3500" dirty="0"/>
              <a:t>Title VI Notice to Public Posted Locations:</a:t>
            </a:r>
          </a:p>
          <a:p>
            <a:pPr lvl="1"/>
            <a:r>
              <a:rPr lang="en-US" sz="3000" dirty="0"/>
              <a:t>LeeTran Administrative Office</a:t>
            </a:r>
          </a:p>
          <a:p>
            <a:pPr lvl="1"/>
            <a:r>
              <a:rPr lang="en-US" sz="3000" dirty="0"/>
              <a:t>Bus Terminals</a:t>
            </a:r>
          </a:p>
          <a:p>
            <a:pPr lvl="1"/>
            <a:r>
              <a:rPr lang="en-US" sz="3000" dirty="0"/>
              <a:t>LeeTran Website: </a:t>
            </a:r>
            <a:r>
              <a:rPr lang="en-US" sz="2800" dirty="0">
                <a:hlinkClick r:id="rId2"/>
              </a:rPr>
              <a:t>https://www.leegov.com/leetran/compliance</a:t>
            </a:r>
            <a:r>
              <a:rPr lang="en-US" sz="2800" dirty="0"/>
              <a:t> </a:t>
            </a:r>
            <a:endParaRPr lang="en-US" sz="3000" dirty="0"/>
          </a:p>
          <a:p>
            <a:pPr lvl="1"/>
            <a:endParaRPr lang="en-US" sz="3000" dirty="0"/>
          </a:p>
          <a:p>
            <a:r>
              <a:rPr lang="en-US" sz="3500" dirty="0"/>
              <a:t>Available Languages</a:t>
            </a:r>
          </a:p>
          <a:p>
            <a:pPr lvl="1"/>
            <a:r>
              <a:rPr lang="en-US" sz="3000" b="1" dirty="0"/>
              <a:t>English</a:t>
            </a:r>
            <a:r>
              <a:rPr lang="en-US" sz="3000" dirty="0"/>
              <a:t> - </a:t>
            </a:r>
            <a:r>
              <a:rPr lang="en-US" sz="3000" dirty="0">
                <a:hlinkClick r:id="rId3"/>
              </a:rPr>
              <a:t>Located Here</a:t>
            </a:r>
            <a:endParaRPr lang="en-US" sz="3000" dirty="0"/>
          </a:p>
          <a:p>
            <a:pPr lvl="1"/>
            <a:r>
              <a:rPr lang="en-US" sz="3000" b="1" dirty="0"/>
              <a:t>Spanish</a:t>
            </a:r>
            <a:r>
              <a:rPr lang="en-US" sz="3000" dirty="0"/>
              <a:t> - </a:t>
            </a:r>
            <a:r>
              <a:rPr lang="en-US" sz="3000" dirty="0">
                <a:hlinkClick r:id="rId4"/>
              </a:rPr>
              <a:t>Located Here</a:t>
            </a:r>
            <a:endParaRPr lang="en-US" sz="3000" dirty="0"/>
          </a:p>
          <a:p>
            <a:pPr lvl="1"/>
            <a:r>
              <a:rPr lang="en-US" sz="3000" b="1" dirty="0"/>
              <a:t>Haitian-Creole</a:t>
            </a:r>
            <a:r>
              <a:rPr lang="en-US" sz="3000" dirty="0"/>
              <a:t> - </a:t>
            </a:r>
            <a:r>
              <a:rPr lang="en-US" sz="3000" dirty="0">
                <a:hlinkClick r:id="rId5"/>
              </a:rPr>
              <a:t>Located Here</a:t>
            </a:r>
            <a:endParaRPr lang="en-US" sz="3000" dirty="0"/>
          </a:p>
          <a:p>
            <a:endParaRPr lang="en-US" dirty="0"/>
          </a:p>
          <a:p>
            <a:endParaRPr lang="en-US" dirty="0"/>
          </a:p>
          <a:p>
            <a:endParaRPr lang="en-US" dirty="0"/>
          </a:p>
        </p:txBody>
      </p:sp>
    </p:spTree>
    <p:extLst>
      <p:ext uri="{BB962C8B-B14F-4D97-AF65-F5344CB8AC3E}">
        <p14:creationId xmlns:p14="http://schemas.microsoft.com/office/powerpoint/2010/main" val="1501725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B9DF-C8E7-27CC-C8BB-8975E3438FE5}"/>
              </a:ext>
            </a:extLst>
          </p:cNvPr>
          <p:cNvSpPr>
            <a:spLocks noGrp="1"/>
          </p:cNvSpPr>
          <p:nvPr>
            <p:ph type="title"/>
          </p:nvPr>
        </p:nvSpPr>
        <p:spPr/>
        <p:txBody>
          <a:bodyPr/>
          <a:lstStyle/>
          <a:p>
            <a:r>
              <a:rPr lang="en-US" dirty="0"/>
              <a:t>Title VI Complaint Procedures and Form</a:t>
            </a:r>
          </a:p>
        </p:txBody>
      </p:sp>
      <p:sp>
        <p:nvSpPr>
          <p:cNvPr id="3" name="Content Placeholder 2">
            <a:extLst>
              <a:ext uri="{FF2B5EF4-FFF2-40B4-BE49-F238E27FC236}">
                <a16:creationId xmlns:a16="http://schemas.microsoft.com/office/drawing/2014/main" id="{E03E629D-F096-F8DE-989B-D3A7FCB059B6}"/>
              </a:ext>
            </a:extLst>
          </p:cNvPr>
          <p:cNvSpPr>
            <a:spLocks noGrp="1"/>
          </p:cNvSpPr>
          <p:nvPr>
            <p:ph idx="1"/>
          </p:nvPr>
        </p:nvSpPr>
        <p:spPr>
          <a:xfrm>
            <a:off x="695325" y="2188241"/>
            <a:ext cx="10801350" cy="2481518"/>
          </a:xfrm>
        </p:spPr>
        <p:txBody>
          <a:bodyPr/>
          <a:lstStyle/>
          <a:p>
            <a:pPr marL="0" indent="0">
              <a:buNone/>
            </a:pPr>
            <a:r>
              <a:rPr lang="en-US" sz="3200" i="1" dirty="0">
                <a:cs typeface="Arial" panose="020B0604020202020204" pitchFamily="34" charset="0"/>
              </a:rPr>
              <a:t>In order to comply with the reporting requirements established in 49 CFR Section 21.9(b), all recipients shall develop procedures for investigating and tracking Title VI complaints filed against them and make their procedures for filing a complaint available to members of the public. </a:t>
            </a:r>
          </a:p>
          <a:p>
            <a:pPr marL="0" indent="0">
              <a:buNone/>
            </a:pPr>
            <a:endParaRPr lang="en-US" dirty="0"/>
          </a:p>
        </p:txBody>
      </p:sp>
    </p:spTree>
    <p:extLst>
      <p:ext uri="{BB962C8B-B14F-4D97-AF65-F5344CB8AC3E}">
        <p14:creationId xmlns:p14="http://schemas.microsoft.com/office/powerpoint/2010/main" val="974561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DE78E7F29ACA3148BC4B98138706FF70" ma:contentTypeVersion="1" ma:contentTypeDescription="Upload an image." ma:contentTypeScope="" ma:versionID="f214070431fc1d0511cc9bd781559776">
  <xsd:schema xmlns:xsd="http://www.w3.org/2001/XMLSchema" xmlns:xs="http://www.w3.org/2001/XMLSchema" xmlns:p="http://schemas.microsoft.com/office/2006/metadata/properties" xmlns:ns1="http://schemas.microsoft.com/sharepoint/v3" xmlns:ns2="6934C799-45A3-4328-9CBE-684E7CC94C9D" xmlns:ns3="http://schemas.microsoft.com/sharepoint/v3/fields" targetNamespace="http://schemas.microsoft.com/office/2006/metadata/properties" ma:root="true" ma:fieldsID="73ee4d35b5836e885a906907149d0c6f" ns1:_="" ns2:_="" ns3:_="">
    <xsd:import namespace="http://schemas.microsoft.com/sharepoint/v3"/>
    <xsd:import namespace="6934C799-45A3-4328-9CBE-684E7CC94C9D"/>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internalName="PublishingStartDate">
      <xsd:simpleType>
        <xsd:restriction base="dms:Unknown"/>
      </xsd:simpleType>
    </xsd:element>
    <xsd:element name="PublishingExpirationDate" ma:index="28"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34C799-45A3-4328-9CBE-684E7CC94C9D"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6934C799-45A3-4328-9CBE-684E7CC94C9D" xsi:nil="true"/>
    <wic_System_Copyright xmlns="http://schemas.microsoft.com/sharepoint/v3/fields" xsi:nil="true"/>
  </documentManagement>
</p:properties>
</file>

<file path=customXml/itemProps1.xml><?xml version="1.0" encoding="utf-8"?>
<ds:datastoreItem xmlns:ds="http://schemas.openxmlformats.org/officeDocument/2006/customXml" ds:itemID="{B433D663-A62D-4EF0-ACCA-52ED4AEEB69D}"/>
</file>

<file path=customXml/itemProps2.xml><?xml version="1.0" encoding="utf-8"?>
<ds:datastoreItem xmlns:ds="http://schemas.openxmlformats.org/officeDocument/2006/customXml" ds:itemID="{385774C2-5249-4595-BFA1-91F5A9548E1D}"/>
</file>

<file path=customXml/itemProps3.xml><?xml version="1.0" encoding="utf-8"?>
<ds:datastoreItem xmlns:ds="http://schemas.openxmlformats.org/officeDocument/2006/customXml" ds:itemID="{96B684FA-ED2E-4AA1-BB97-4FB471910504}"/>
</file>

<file path=docProps/app.xml><?xml version="1.0" encoding="utf-8"?>
<Properties xmlns="http://schemas.openxmlformats.org/officeDocument/2006/extended-properties" xmlns:vt="http://schemas.openxmlformats.org/officeDocument/2006/docPropsVTypes">
  <TotalTime>8547</TotalTime>
  <Words>940</Words>
  <Application>Microsoft Office PowerPoint</Application>
  <PresentationFormat>Widescreen</PresentationFormat>
  <Paragraphs>125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Calibri-Italic</vt:lpstr>
      <vt:lpstr>Trebuchet MS</vt:lpstr>
      <vt:lpstr>Office Theme</vt:lpstr>
      <vt:lpstr>PowerPoint Presentation</vt:lpstr>
      <vt:lpstr>Welcome!</vt:lpstr>
      <vt:lpstr>Para Español</vt:lpstr>
      <vt:lpstr>About the Public Meeting</vt:lpstr>
      <vt:lpstr>Title VI of the Civil Rights Act of 1964</vt:lpstr>
      <vt:lpstr>LeeTran Title VI 2023 - 2026 Update</vt:lpstr>
      <vt:lpstr>Title VI Notice to the Public</vt:lpstr>
      <vt:lpstr>Title VI Notice to the Public</vt:lpstr>
      <vt:lpstr>Title VI Complaint Procedures and Form</vt:lpstr>
      <vt:lpstr>Title VI Complaint Procedures and Form</vt:lpstr>
      <vt:lpstr>Active Title VI Investigations, Complaints, and Lawsuits</vt:lpstr>
      <vt:lpstr>Meaningful Access to Limited English Proficiency (LEP) Populations</vt:lpstr>
      <vt:lpstr>Meaningful Access to Limited English Proficiency (LEP) Populations Continued</vt:lpstr>
      <vt:lpstr>Demographic Analysis</vt:lpstr>
      <vt:lpstr>Demographic Analysis</vt:lpstr>
      <vt:lpstr>Language Assistance Plan and Outreach</vt:lpstr>
      <vt:lpstr>Service Standards and Policies</vt:lpstr>
      <vt:lpstr>Major Service and Fare Policy Change</vt:lpstr>
      <vt:lpstr>Next Steps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Chris</dc:creator>
  <cp:keywords/>
  <dc:description/>
  <cp:lastModifiedBy>Monroe, Ranice</cp:lastModifiedBy>
  <cp:revision>34</cp:revision>
  <cp:lastPrinted>2023-09-20T17:45:12Z</cp:lastPrinted>
  <dcterms:created xsi:type="dcterms:W3CDTF">2023-08-15T12:10:18Z</dcterms:created>
  <dcterms:modified xsi:type="dcterms:W3CDTF">2023-09-26T13:43:25Z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0x0101009148F5A04DDD49CBA7127AADA5FB792B00AADE34325A8B49CDA8BB4DB53328F21400DE78E7F29ACA3148BC4B98138706FF70</vt:lpwstr>
  </property>
</Properties>
</file>